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22" r:id="rId1"/>
  </p:sldMasterIdLst>
  <p:notesMasterIdLst>
    <p:notesMasterId r:id="rId29"/>
  </p:notesMasterIdLst>
  <p:sldIdLst>
    <p:sldId id="359" r:id="rId2"/>
    <p:sldId id="370" r:id="rId3"/>
    <p:sldId id="367" r:id="rId4"/>
    <p:sldId id="371" r:id="rId5"/>
    <p:sldId id="374" r:id="rId6"/>
    <p:sldId id="372" r:id="rId7"/>
    <p:sldId id="373" r:id="rId8"/>
    <p:sldId id="375" r:id="rId9"/>
    <p:sldId id="376" r:id="rId10"/>
    <p:sldId id="378" r:id="rId11"/>
    <p:sldId id="382" r:id="rId12"/>
    <p:sldId id="381" r:id="rId13"/>
    <p:sldId id="377" r:id="rId14"/>
    <p:sldId id="380" r:id="rId15"/>
    <p:sldId id="383" r:id="rId16"/>
    <p:sldId id="386" r:id="rId17"/>
    <p:sldId id="384" r:id="rId18"/>
    <p:sldId id="385" r:id="rId19"/>
    <p:sldId id="397" r:id="rId20"/>
    <p:sldId id="388" r:id="rId21"/>
    <p:sldId id="389" r:id="rId22"/>
    <p:sldId id="390" r:id="rId23"/>
    <p:sldId id="391" r:id="rId24"/>
    <p:sldId id="392" r:id="rId25"/>
    <p:sldId id="393" r:id="rId26"/>
    <p:sldId id="396" r:id="rId27"/>
    <p:sldId id="395" r:id="rId2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1C5"/>
    <a:srgbClr val="7DA7C9"/>
    <a:srgbClr val="86ACCC"/>
    <a:srgbClr val="5561D3"/>
    <a:srgbClr val="76B531"/>
    <a:srgbClr val="E18D59"/>
    <a:srgbClr val="2BB7E3"/>
    <a:srgbClr val="E88E44"/>
    <a:srgbClr val="EA9E96"/>
    <a:srgbClr val="BC8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1" autoAdjust="0"/>
    <p:restoredTop sz="98107" autoAdjust="0"/>
  </p:normalViewPr>
  <p:slideViewPr>
    <p:cSldViewPr>
      <p:cViewPr varScale="1">
        <p:scale>
          <a:sx n="115" d="100"/>
          <a:sy n="115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7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20"/>
      <c:hPercent val="100"/>
      <c:rotY val="98"/>
      <c:depthPercent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3785662218999848E-2"/>
          <c:w val="1"/>
          <c:h val="0.885882068613349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2023 года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dPt>
            <c:idx val="0"/>
            <c:bubble3D val="0"/>
            <c:explosion val="9"/>
            <c:spPr>
              <a:solidFill>
                <a:srgbClr val="D0A8DC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A5-4631-A39D-730DD9CB1161}"/>
              </c:ext>
            </c:extLst>
          </c:dPt>
          <c:dPt>
            <c:idx val="1"/>
            <c:bubble3D val="0"/>
            <c:explosion val="6"/>
            <c:spPr>
              <a:solidFill>
                <a:srgbClr val="E18D59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 h="508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A5-4631-A39D-730DD9CB1161}"/>
              </c:ext>
            </c:extLst>
          </c:dPt>
          <c:dPt>
            <c:idx val="2"/>
            <c:bubble3D val="0"/>
            <c:spPr>
              <a:solidFill>
                <a:srgbClr val="99C2DB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A5-4631-A39D-730DD9CB1161}"/>
              </c:ext>
            </c:extLst>
          </c:dPt>
          <c:dLbls>
            <c:dLbl>
              <c:idx val="0"/>
              <c:layout>
                <c:manualLayout>
                  <c:x val="3.7747630836713293E-2"/>
                  <c:y val="-0.29767169903991209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solidFill>
                          <a:schemeClr val="bg1"/>
                        </a:solidFill>
                      </a:rPr>
                      <a:t>Налоговые доходы        235 187,10</a:t>
                    </a:r>
                    <a:endParaRPr lang="ru-RU" sz="1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5A5-4631-A39D-730DD9CB1161}"/>
                </c:ext>
              </c:extLst>
            </c:dLbl>
            <c:dLbl>
              <c:idx val="1"/>
              <c:layout>
                <c:manualLayout>
                  <c:x val="0.10994054944476102"/>
                  <c:y val="-5.9406172160957983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Неналоговые доходы   71 740,68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5A5-4631-A39D-730DD9CB1161}"/>
                </c:ext>
              </c:extLst>
            </c:dLbl>
            <c:dLbl>
              <c:idx val="2"/>
              <c:layout>
                <c:manualLayout>
                  <c:x val="-0.11043804845446031"/>
                  <c:y val="0.1201676709237059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Безвозмездные поступления               1 782 914,15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5A5-4631-A39D-730DD9CB1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Безвозм.поступления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235187.1</c:v>
                </c:pt>
                <c:pt idx="1">
                  <c:v>71740.679999999993</c:v>
                </c:pt>
                <c:pt idx="2">
                  <c:v>1782914.15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A5-4631-A39D-730DD9CB1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20"/>
      <c:hPercent val="10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013529265716463"/>
          <c:w val="1"/>
          <c:h val="0.83364625283525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за 2023 год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CCCC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AE-4EEF-873F-EF0590A58D28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AE-4EEF-873F-EF0590A58D28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AE-4EEF-873F-EF0590A58D28}"/>
              </c:ext>
            </c:extLst>
          </c:dPt>
          <c:dPt>
            <c:idx val="3"/>
            <c:bubble3D val="0"/>
            <c:spPr>
              <a:solidFill>
                <a:srgbClr val="F97BA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AE-4EEF-873F-EF0590A58D28}"/>
              </c:ext>
            </c:extLst>
          </c:dPt>
          <c:dPt>
            <c:idx val="4"/>
            <c:bubble3D val="0"/>
            <c:spPr>
              <a:solidFill>
                <a:srgbClr val="CC66FF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AE-4EEF-873F-EF0590A58D28}"/>
              </c:ext>
            </c:extLst>
          </c:dPt>
          <c:dLbls>
            <c:dLbl>
              <c:idx val="0"/>
              <c:layout>
                <c:manualLayout>
                  <c:x val="6.8002171415586218E-2"/>
                  <c:y val="-0.12420457476144187"/>
                </c:manualLayout>
              </c:layout>
              <c:tx>
                <c:rich>
                  <a:bodyPr/>
                  <a:lstStyle/>
                  <a:p>
                    <a:r>
                      <a: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НДФЛ                             157 693,57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0AE-4EEF-873F-EF0590A58D28}"/>
                </c:ext>
              </c:extLst>
            </c:dLbl>
            <c:dLbl>
              <c:idx val="1"/>
              <c:layout>
                <c:manualLayout>
                  <c:x val="-4.8567286143998856E-2"/>
                  <c:y val="0.10177290191177152"/>
                </c:manualLayout>
              </c:layout>
              <c:tx>
                <c:rich>
                  <a:bodyPr/>
                  <a:lstStyle/>
                  <a:p>
                    <a:r>
                      <a: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Налоги на товары       24 224,74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AE-4EEF-873F-EF0590A58D28}"/>
                </c:ext>
              </c:extLst>
            </c:dLbl>
            <c:dLbl>
              <c:idx val="2"/>
              <c:layout>
                <c:manualLayout>
                  <c:x val="-8.6030482514533532E-2"/>
                  <c:y val="0.12110355043281026"/>
                </c:manualLayout>
              </c:layout>
              <c:tx>
                <c:rich>
                  <a:bodyPr/>
                  <a:lstStyle/>
                  <a:p>
                    <a:r>
                      <a: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</a:t>
                    </a:r>
                    <a:r>
                      <a: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на совокупный доход – </a:t>
                    </a:r>
                    <a:r>
                      <a: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27 577,40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AE-4EEF-873F-EF0590A58D28}"/>
                </c:ext>
              </c:extLst>
            </c:dLbl>
            <c:dLbl>
              <c:idx val="3"/>
              <c:layout>
                <c:manualLayout>
                  <c:x val="-0.22385451515572333"/>
                  <c:y val="2.2872616898446645E-2"/>
                </c:manualLayout>
              </c:layout>
              <c:tx>
                <c:rich>
                  <a:bodyPr/>
                  <a:lstStyle/>
                  <a:p>
                    <a:r>
                      <a: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Налоги на имущество 23 238,55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0AE-4EEF-873F-EF0590A58D28}"/>
                </c:ext>
              </c:extLst>
            </c:dLbl>
            <c:dLbl>
              <c:idx val="4"/>
              <c:layout>
                <c:manualLayout>
                  <c:x val="0.14292068020855678"/>
                  <c:y val="2.3869303866526474E-2"/>
                </c:manualLayout>
              </c:layout>
              <c:tx>
                <c:rich>
                  <a:bodyPr/>
                  <a:lstStyle/>
                  <a:p>
                    <a:r>
                      <a: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Госпошлина</a:t>
                    </a:r>
                  </a:p>
                  <a:p>
                    <a:r>
                      <a: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2 452,84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0AE-4EEF-873F-EF0590A58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5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48000"/>
                      <a:satMod val="110000"/>
                    </a:schemeClr>
                  </a:solidFill>
                  <a:prstDash val="solid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товары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157693.57</c:v>
                </c:pt>
                <c:pt idx="1">
                  <c:v>24224.74</c:v>
                </c:pt>
                <c:pt idx="2">
                  <c:v>27577.4</c:v>
                </c:pt>
                <c:pt idx="3">
                  <c:v>23238.55</c:v>
                </c:pt>
                <c:pt idx="4">
                  <c:v>2452.84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0AE-4EEF-873F-EF0590A58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20"/>
      <c:hPercent val="10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013529265716463"/>
          <c:w val="1"/>
          <c:h val="0.83364625283525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00206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31750" h="95250"/>
              <a:bevelB w="25400"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rgbClr val="00B0F0"/>
              </a:solidFill>
              <a:ln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31750" h="95250"/>
                <a:bevelB w="25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5B-40DA-B40C-65C559F81E41}"/>
              </c:ext>
            </c:extLst>
          </c:dPt>
          <c:dPt>
            <c:idx val="2"/>
            <c:bubble3D val="0"/>
            <c:spPr>
              <a:solidFill>
                <a:srgbClr val="5561D3"/>
              </a:solidFill>
              <a:ln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31750" h="95250"/>
                <a:bevelB w="25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5B-40DA-B40C-65C559F81E41}"/>
              </c:ext>
            </c:extLst>
          </c:dPt>
          <c:dPt>
            <c:idx val="3"/>
            <c:bubble3D val="0"/>
            <c:spPr>
              <a:solidFill>
                <a:srgbClr val="76B531"/>
              </a:solidFill>
              <a:ln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31750" h="95250"/>
                <a:bevelB w="25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5B-40DA-B40C-65C559F81E4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31750" h="95250"/>
                <a:bevelB w="25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5B-40DA-B40C-65C559F81E41}"/>
              </c:ext>
            </c:extLst>
          </c:dPt>
          <c:dPt>
            <c:idx val="5"/>
            <c:bubble3D val="0"/>
            <c:spPr>
              <a:solidFill>
                <a:srgbClr val="E18D59"/>
              </a:solidFill>
              <a:ln>
                <a:solidFill>
                  <a:srgbClr val="00206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31750" h="95250"/>
                <a:bevelB w="25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5B-40DA-B40C-65C559F81E41}"/>
              </c:ext>
            </c:extLst>
          </c:dPt>
          <c:dLbls>
            <c:dLbl>
              <c:idx val="0"/>
              <c:layout>
                <c:manualLayout>
                  <c:x val="5.0740400490435211E-2"/>
                  <c:y val="7.689719020506410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 - 27 579,31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5B-40DA-B40C-65C559F81E41}"/>
                </c:ext>
              </c:extLst>
            </c:dLbl>
            <c:dLbl>
              <c:idx val="1"/>
              <c:layout>
                <c:manualLayout>
                  <c:x val="9.509864042973383E-2"/>
                  <c:y val="-0.1440489746794426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Платежи за пользование природными ресурсами 53,68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05B-40DA-B40C-65C559F81E41}"/>
                </c:ext>
              </c:extLst>
            </c:dLbl>
            <c:dLbl>
              <c:idx val="2"/>
              <c:layout>
                <c:manualLayout>
                  <c:x val="-5.5068325030830236E-2"/>
                  <c:y val="6.07790584641022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оказания платных услуг - </a:t>
                    </a:r>
                  </a:p>
                  <a:p>
                    <a:r>
                      <a:rPr lang="ru-RU" dirty="0"/>
                      <a:t>1 608,00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05B-40DA-B40C-65C559F81E41}"/>
                </c:ext>
              </c:extLst>
            </c:dLbl>
            <c:dLbl>
              <c:idx val="3"/>
              <c:layout>
                <c:manualLayout>
                  <c:x val="-6.2099536323003322E-2"/>
                  <c:y val="-7.828686987918340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активов – </a:t>
                    </a:r>
                  </a:p>
                  <a:p>
                    <a:r>
                      <a:rPr lang="ru-RU" dirty="0"/>
                      <a:t>40 212,88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05B-40DA-B40C-65C559F81E41}"/>
                </c:ext>
              </c:extLst>
            </c:dLbl>
            <c:dLbl>
              <c:idx val="4"/>
              <c:layout>
                <c:manualLayout>
                  <c:x val="-0.15827496918446676"/>
                  <c:y val="-9.9500069434800727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Штрафы, санкции</a:t>
                    </a:r>
                    <a:r>
                      <a:rPr lang="ru-RU" baseline="0" dirty="0"/>
                      <a:t>           </a:t>
                    </a:r>
                    <a:r>
                      <a:rPr lang="ru-RU" dirty="0"/>
                      <a:t>1 033,27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05B-40DA-B40C-65C559F81E41}"/>
                </c:ext>
              </c:extLst>
            </c:dLbl>
            <c:dLbl>
              <c:idx val="5"/>
              <c:layout>
                <c:manualLayout>
                  <c:x val="0.186532843889676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неналоговые доходы- 1 253,54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05B-40DA-B40C-65C559F81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48000"/>
                      <a:satMod val="110000"/>
                    </a:schemeClr>
                  </a:solidFill>
                  <a:prstDash val="solid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за пользование природ.ресурсами</c:v>
                </c:pt>
                <c:pt idx="2">
                  <c:v>Доходы от платных услуг</c:v>
                </c:pt>
                <c:pt idx="3">
                  <c:v>Доходы от продажи активов</c:v>
                </c:pt>
                <c:pt idx="4">
                  <c:v>Штрафы , санкции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27579.31</c:v>
                </c:pt>
                <c:pt idx="1">
                  <c:v>53.68</c:v>
                </c:pt>
                <c:pt idx="2">
                  <c:v>1608</c:v>
                </c:pt>
                <c:pt idx="3">
                  <c:v>40212.879999999997</c:v>
                </c:pt>
                <c:pt idx="4">
                  <c:v>1033.27</c:v>
                </c:pt>
                <c:pt idx="5">
                  <c:v>1253.54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05B-40DA-B40C-65C559F81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20"/>
      <c:hPercent val="10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013529265716463"/>
          <c:w val="1"/>
          <c:h val="0.83364625283525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20"/>
      <c:rotY val="4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99C2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FB-439D-A870-D7BB18DE1966}"/>
              </c:ext>
            </c:extLst>
          </c:dPt>
          <c:dPt>
            <c:idx val="1"/>
            <c:bubble3D val="0"/>
            <c:spPr>
              <a:solidFill>
                <a:srgbClr val="2BB7E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FB-439D-A870-D7BB18DE1966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FB-439D-A870-D7BB18DE1966}"/>
              </c:ext>
            </c:extLst>
          </c:dPt>
          <c:dPt>
            <c:idx val="3"/>
            <c:bubble3D val="0"/>
            <c:explosion val="13"/>
            <c:spPr>
              <a:solidFill>
                <a:srgbClr val="5561D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FB-439D-A870-D7BB18DE1966}"/>
              </c:ext>
            </c:extLst>
          </c:dPt>
          <c:dLbls>
            <c:dLbl>
              <c:idx val="0"/>
              <c:layout>
                <c:manualLayout>
                  <c:x val="3.5616838196341045E-2"/>
                  <c:y val="-3.0563364914530489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>
                        <a:solidFill>
                          <a:schemeClr val="bg1"/>
                        </a:solidFill>
                      </a:rPr>
                      <a:t>Дотация             752 665,90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AFB-439D-A870-D7BB18DE1966}"/>
                </c:ext>
              </c:extLst>
            </c:dLbl>
            <c:dLbl>
              <c:idx val="1"/>
              <c:layout>
                <c:manualLayout>
                  <c:x val="-0.11941975651529879"/>
                  <c:y val="-8.6962630162210564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>
                        <a:solidFill>
                          <a:schemeClr val="bg1"/>
                        </a:solidFill>
                      </a:rPr>
                      <a:t>Субсидия            186 010,30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AFB-439D-A870-D7BB18DE1966}"/>
                </c:ext>
              </c:extLst>
            </c:dLbl>
            <c:dLbl>
              <c:idx val="2"/>
              <c:layout>
                <c:manualLayout>
                  <c:x val="-2.9846549090404111E-2"/>
                  <c:y val="-8.5871188173417087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>
                        <a:solidFill>
                          <a:schemeClr val="bg1"/>
                        </a:solidFill>
                      </a:rPr>
                      <a:t> Субвенция</a:t>
                    </a:r>
                    <a:r>
                      <a:rPr lang="ru-RU" sz="1500" baseline="0" dirty="0">
                        <a:solidFill>
                          <a:schemeClr val="bg1"/>
                        </a:solidFill>
                      </a:rPr>
                      <a:t>         </a:t>
                    </a:r>
                    <a:r>
                      <a:rPr lang="ru-RU" sz="1500" dirty="0">
                        <a:solidFill>
                          <a:schemeClr val="bg1"/>
                        </a:solidFill>
                      </a:rPr>
                      <a:t>806 175,98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AFB-439D-A870-D7BB18DE1966}"/>
                </c:ext>
              </c:extLst>
            </c:dLbl>
            <c:dLbl>
              <c:idx val="3"/>
              <c:layout>
                <c:manualLayout>
                  <c:x val="9.8053896835316082E-2"/>
                  <c:y val="-9.3275402088573822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>
                        <a:solidFill>
                          <a:schemeClr val="bg1"/>
                        </a:solidFill>
                      </a:rPr>
                      <a:t>Иные МБТ             35 792,99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AFB-439D-A870-D7BB18DE1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48000"/>
                      <a:satMod val="110000"/>
                    </a:schemeClr>
                  </a:solidFill>
                  <a:prstDash val="solid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752665.9</c:v>
                </c:pt>
                <c:pt idx="1">
                  <c:v>186010.3</c:v>
                </c:pt>
                <c:pt idx="2">
                  <c:v>806175.98</c:v>
                </c:pt>
                <c:pt idx="3">
                  <c:v>35792.99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AFB-439D-A870-D7BB18DE1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20"/>
      <c:hPercent val="70"/>
      <c:rotY val="43"/>
      <c:depthPercent val="5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337342692369232"/>
          <c:w val="0.86306919737850019"/>
          <c:h val="0.74243800075213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8B-4631-9529-81CA417A9DE7}"/>
              </c:ext>
            </c:extLst>
          </c:dPt>
          <c:dPt>
            <c:idx val="1"/>
            <c:bubble3D val="0"/>
            <c:explosion val="9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8B-4631-9529-81CA417A9DE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8B-4631-9529-81CA417A9DE7}"/>
              </c:ext>
            </c:extLst>
          </c:dPt>
          <c:dPt>
            <c:idx val="3"/>
            <c:bubble3D val="0"/>
            <c:spPr>
              <a:solidFill>
                <a:srgbClr val="5561D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8B-4631-9529-81CA417A9DE7}"/>
              </c:ext>
            </c:extLst>
          </c:dPt>
          <c:dPt>
            <c:idx val="4"/>
            <c:bubble3D val="0"/>
            <c:spPr>
              <a:solidFill>
                <a:srgbClr val="99C2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8B-4631-9529-81CA417A9DE7}"/>
              </c:ext>
            </c:extLst>
          </c:dPt>
          <c:dPt>
            <c:idx val="5"/>
            <c:bubble3D val="0"/>
            <c:explosion val="12"/>
            <c:spPr>
              <a:solidFill>
                <a:srgbClr val="92D050">
                  <a:alpha val="99000"/>
                </a:srgbClr>
              </a:solidFill>
              <a:effectLst>
                <a:outerShdw blurRad="190500" dist="228600" dir="2700000" sx="98000" sy="98000" rotWithShape="0">
                  <a:srgbClr val="76B531">
                    <a:alpha val="26000"/>
                  </a:srgb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 w="1079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68B-4631-9529-81CA417A9DE7}"/>
              </c:ext>
            </c:extLst>
          </c:dPt>
          <c:dPt>
            <c:idx val="6"/>
            <c:bubble3D val="0"/>
            <c:spPr>
              <a:solidFill>
                <a:srgbClr val="BC8F3E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68B-4631-9529-81CA417A9DE7}"/>
              </c:ext>
            </c:extLst>
          </c:dPt>
          <c:dPt>
            <c:idx val="7"/>
            <c:bubble3D val="0"/>
            <c:spPr>
              <a:solidFill>
                <a:srgbClr val="E88E4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68B-4631-9529-81CA417A9DE7}"/>
              </c:ext>
            </c:extLst>
          </c:dPt>
          <c:dPt>
            <c:idx val="8"/>
            <c:bubble3D val="0"/>
            <c:spPr>
              <a:solidFill>
                <a:srgbClr val="EA9E96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68B-4631-9529-81CA417A9DE7}"/>
              </c:ext>
            </c:extLst>
          </c:dPt>
          <c:dLbls>
            <c:dLbl>
              <c:idx val="0"/>
              <c:layout>
                <c:manualLayout>
                  <c:x val="7.9248365459630155E-2"/>
                  <c:y val="-0.1083308535190218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Общегос.расходы</a:t>
                    </a:r>
                    <a:r>
                      <a:rPr lang="ru-RU" dirty="0"/>
                      <a:t>     151 591,33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68B-4631-9529-81CA417A9DE7}"/>
                </c:ext>
              </c:extLst>
            </c:dLbl>
            <c:dLbl>
              <c:idx val="1"/>
              <c:layout>
                <c:manualLayout>
                  <c:x val="5.5292681797808226E-2"/>
                  <c:y val="-3.176653154434018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Нац.оборона</a:t>
                    </a:r>
                    <a:r>
                      <a:rPr lang="ru-RU" dirty="0"/>
                      <a:t>                   1 950,90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68B-4631-9529-81CA417A9DE7}"/>
                </c:ext>
              </c:extLst>
            </c:dLbl>
            <c:dLbl>
              <c:idx val="2"/>
              <c:layout>
                <c:manualLayout>
                  <c:x val="5.5920304655066998E-2"/>
                  <c:y val="8.70776228987285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</a:t>
                    </a:r>
                  </a:p>
                  <a:p>
                    <a:r>
                      <a:rPr lang="ru-RU" dirty="0"/>
                      <a:t>безопасность               92 963,45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68B-4631-9529-81CA417A9DE7}"/>
                </c:ext>
              </c:extLst>
            </c:dLbl>
            <c:dLbl>
              <c:idx val="3"/>
              <c:layout>
                <c:manualLayout>
                  <c:x val="2.404803759188821E-2"/>
                  <c:y val="8.706374555562168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Нац.экономика</a:t>
                    </a:r>
                    <a:r>
                      <a:rPr lang="ru-RU" dirty="0"/>
                      <a:t>         132 305,58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68B-4631-9529-81CA417A9DE7}"/>
                </c:ext>
              </c:extLst>
            </c:dLbl>
            <c:dLbl>
              <c:idx val="4"/>
              <c:layout>
                <c:manualLayout>
                  <c:x val="-2.7593615611201348E-2"/>
                  <c:y val="0.1053804255581787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ЖКХ                              344 044,06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68B-4631-9529-81CA417A9DE7}"/>
                </c:ext>
              </c:extLst>
            </c:dLbl>
            <c:dLbl>
              <c:idx val="5"/>
              <c:layout>
                <c:manualLayout>
                  <c:x val="-0.19961455217940602"/>
                  <c:y val="2.09663710628845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Окружающая среда     6 089,71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68B-4631-9529-81CA417A9DE7}"/>
                </c:ext>
              </c:extLst>
            </c:dLbl>
            <c:dLbl>
              <c:idx val="6"/>
              <c:layout>
                <c:manualLayout>
                  <c:x val="4.1685493094342128E-2"/>
                  <c:y val="0.1738757624051333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            873 322,66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68B-4631-9529-81CA417A9DE7}"/>
                </c:ext>
              </c:extLst>
            </c:dLbl>
            <c:dLbl>
              <c:idx val="7"/>
              <c:layout>
                <c:manualLayout>
                  <c:x val="-8.9921341096482754E-2"/>
                  <c:y val="-5.21876875998230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                    218 201,85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68B-4631-9529-81CA417A9DE7}"/>
                </c:ext>
              </c:extLst>
            </c:dLbl>
            <c:dLbl>
              <c:idx val="8"/>
              <c:layout>
                <c:manualLayout>
                  <c:x val="-0.13276012929550216"/>
                  <c:y val="-7.48359351949646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</a:t>
                    </a:r>
                  </a:p>
                  <a:p>
                    <a:r>
                      <a:rPr lang="ru-RU" dirty="0"/>
                      <a:t>политика                     253 096,01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F68B-4631-9529-81CA417A9DE7}"/>
                </c:ext>
              </c:extLst>
            </c:dLbl>
            <c:dLbl>
              <c:idx val="9"/>
              <c:layout>
                <c:manualLayout>
                  <c:x val="-8.8617547472516808E-2"/>
                  <c:y val="-0.132223322103090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Спорт                           426,97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F68B-4631-9529-81CA417A9DE7}"/>
                </c:ext>
              </c:extLst>
            </c:dLbl>
            <c:dLbl>
              <c:idx val="10"/>
              <c:layout>
                <c:manualLayout>
                  <c:x val="1.996177134386248E-2"/>
                  <c:y val="-0.1645701765407361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</a:t>
                    </a:r>
                    <a:r>
                      <a:rPr lang="ru-RU" dirty="0" err="1"/>
                      <a:t>инфор-ии</a:t>
                    </a:r>
                    <a:r>
                      <a:rPr lang="ru-RU" dirty="0"/>
                      <a:t> - 1 700,00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F68B-4631-9529-81CA417A9D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48000"/>
                      <a:satMod val="110000"/>
                    </a:schemeClr>
                  </a:solidFill>
                  <a:prstDash val="solid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Общегосуд.расходы</c:v>
                </c:pt>
                <c:pt idx="1">
                  <c:v>Нац.оборона</c:v>
                </c:pt>
                <c:pt idx="2">
                  <c:v>Нац.безопасность</c:v>
                </c:pt>
                <c:pt idx="3">
                  <c:v>Нац.экономика</c:v>
                </c:pt>
                <c:pt idx="4">
                  <c:v>ЖКХ</c:v>
                </c:pt>
                <c:pt idx="5">
                  <c:v>Окру.среда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Соц.политика</c:v>
                </c:pt>
                <c:pt idx="9">
                  <c:v>Спорт</c:v>
                </c:pt>
                <c:pt idx="10">
                  <c:v>Ср-ва мас.информации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151591.32999999999</c:v>
                </c:pt>
                <c:pt idx="1">
                  <c:v>1950.9</c:v>
                </c:pt>
                <c:pt idx="2">
                  <c:v>92963.45</c:v>
                </c:pt>
                <c:pt idx="3">
                  <c:v>132305.57999999999</c:v>
                </c:pt>
                <c:pt idx="4">
                  <c:v>344044.06</c:v>
                </c:pt>
                <c:pt idx="5">
                  <c:v>6089.71</c:v>
                </c:pt>
                <c:pt idx="6">
                  <c:v>873322.66</c:v>
                </c:pt>
                <c:pt idx="7">
                  <c:v>218201.85</c:v>
                </c:pt>
                <c:pt idx="8">
                  <c:v>253096.01</c:v>
                </c:pt>
                <c:pt idx="9" formatCode="General">
                  <c:v>426.97</c:v>
                </c:pt>
                <c:pt idx="10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68B-4631-9529-81CA417A9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hPercent val="100"/>
      <c:rotY val="150"/>
      <c:depthPercent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3886215738406972E-2"/>
          <c:w val="1"/>
          <c:h val="0.938383537695303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3F-4269-AF6A-1A305CCDB7D7}"/>
              </c:ext>
            </c:extLst>
          </c:dPt>
          <c:dPt>
            <c:idx val="1"/>
            <c:bubble3D val="0"/>
            <c:explosion val="33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3F-4269-AF6A-1A305CCDB7D7}"/>
              </c:ext>
            </c:extLst>
          </c:dPt>
          <c:dLbls>
            <c:dLbl>
              <c:idx val="0"/>
              <c:layout>
                <c:manualLayout>
                  <c:x val="-0.12050944393099937"/>
                  <c:y val="4.621707761048236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2 039 525,58 (98,26%)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3F-4269-AF6A-1A305CCDB7D7}"/>
                </c:ext>
              </c:extLst>
            </c:dLbl>
            <c:dLbl>
              <c:idx val="1"/>
              <c:layout>
                <c:manualLayout>
                  <c:x val="0.12088801648959492"/>
                  <c:y val="-1.49757888017840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36 167,67 (1,74%)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3F-4269-AF6A-1A305CCDB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2039525.58</c:v>
                </c:pt>
                <c:pt idx="1">
                  <c:v>36167.67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3F-4269-AF6A-1A305CCDB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533743496474119"/>
          <c:y val="0"/>
          <c:w val="0.19258769422532807"/>
          <c:h val="0.60363838355783916"/>
        </c:manualLayout>
      </c:layout>
      <c:overlay val="0"/>
      <c:txPr>
        <a:bodyPr/>
        <a:lstStyle/>
        <a:p>
          <a:pPr>
            <a:defRPr sz="11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08CE3-D0F9-4E72-B6CE-A6B31B500DE7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FE4E1C-C1C7-492E-A3F1-E1E0E65272F3}">
      <dgm:prSet phldrT="[Текст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2400" dirty="0"/>
            <a:t>ОРГАНЫ МЕСТНОГО САМОУПРАВЛЕНИЯ                                 (9 учреждений)</a:t>
          </a:r>
        </a:p>
      </dgm:t>
    </dgm:pt>
    <dgm:pt modelId="{4D3A185E-6AD6-4D8E-AD52-9E2295E3ACFA}" type="parTrans" cxnId="{EFA576FA-7A70-4D85-BB44-2B6238A970D3}">
      <dgm:prSet/>
      <dgm:spPr/>
      <dgm:t>
        <a:bodyPr/>
        <a:lstStyle/>
        <a:p>
          <a:endParaRPr lang="ru-RU"/>
        </a:p>
      </dgm:t>
    </dgm:pt>
    <dgm:pt modelId="{5E103BF8-C312-4076-A5BC-16B96E4B0DC6}" type="sibTrans" cxnId="{EFA576FA-7A70-4D85-BB44-2B6238A970D3}">
      <dgm:prSet/>
      <dgm:spPr/>
      <dgm:t>
        <a:bodyPr/>
        <a:lstStyle/>
        <a:p>
          <a:endParaRPr lang="ru-RU"/>
        </a:p>
      </dgm:t>
    </dgm:pt>
    <dgm:pt modelId="{9D467933-F04A-4685-8097-DD8E1A9861C4}">
      <dgm:prSet phldrT="[Текст]" custT="1"/>
      <dgm:spPr>
        <a:solidFill>
          <a:srgbClr val="75A1C5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2400" dirty="0">
              <a:solidFill>
                <a:schemeClr val="bg1"/>
              </a:solidFill>
            </a:rPr>
            <a:t>КАЗЕННЫЕ УЧРЕЖДЕНИЯ            </a:t>
          </a:r>
          <a:r>
            <a:rPr lang="ru-RU" sz="2400" b="0" dirty="0">
              <a:solidFill>
                <a:schemeClr val="bg1"/>
              </a:solidFill>
            </a:rPr>
            <a:t>(6 учреждений)</a:t>
          </a:r>
        </a:p>
      </dgm:t>
    </dgm:pt>
    <dgm:pt modelId="{AA66E0DA-481A-479C-AC5C-4A5B2B13F010}" type="parTrans" cxnId="{482AF0F4-3965-420A-85AE-1E23C47536BB}">
      <dgm:prSet/>
      <dgm:spPr/>
      <dgm:t>
        <a:bodyPr/>
        <a:lstStyle/>
        <a:p>
          <a:endParaRPr lang="ru-RU"/>
        </a:p>
      </dgm:t>
    </dgm:pt>
    <dgm:pt modelId="{B727E669-ED5D-4B11-AEF9-574D889ECC4E}" type="sibTrans" cxnId="{482AF0F4-3965-420A-85AE-1E23C47536BB}">
      <dgm:prSet/>
      <dgm:spPr/>
      <dgm:t>
        <a:bodyPr/>
        <a:lstStyle/>
        <a:p>
          <a:endParaRPr lang="ru-RU"/>
        </a:p>
      </dgm:t>
    </dgm:pt>
    <dgm:pt modelId="{D6C25C73-A0C1-425F-9164-AA3C90F4E94B}">
      <dgm:prSet phldrT="[Текст]" custT="1"/>
      <dgm:spPr>
        <a:solidFill>
          <a:srgbClr val="75A1C5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2400" dirty="0">
              <a:solidFill>
                <a:schemeClr val="bg1"/>
              </a:solidFill>
            </a:rPr>
            <a:t>БЮДЖЕТНЫЕ УЧРЕЖДЕНИЯ          (31 учреждение)</a:t>
          </a:r>
        </a:p>
      </dgm:t>
    </dgm:pt>
    <dgm:pt modelId="{2A885AC8-3890-4169-ACE4-85606730C1C3}" type="parTrans" cxnId="{BFF2496F-7FA1-4695-AF22-75F7451228F6}">
      <dgm:prSet/>
      <dgm:spPr/>
      <dgm:t>
        <a:bodyPr/>
        <a:lstStyle/>
        <a:p>
          <a:endParaRPr lang="ru-RU"/>
        </a:p>
      </dgm:t>
    </dgm:pt>
    <dgm:pt modelId="{2E696201-4249-4AE1-A4EA-875A155356CA}" type="sibTrans" cxnId="{BFF2496F-7FA1-4695-AF22-75F7451228F6}">
      <dgm:prSet/>
      <dgm:spPr/>
      <dgm:t>
        <a:bodyPr/>
        <a:lstStyle/>
        <a:p>
          <a:endParaRPr lang="ru-RU"/>
        </a:p>
      </dgm:t>
    </dgm:pt>
    <dgm:pt modelId="{1110B5CA-FA04-4213-835F-79BFCF8B1EC8}">
      <dgm:prSet phldrT="[Текст]" custT="1"/>
      <dgm:spPr>
        <a:solidFill>
          <a:srgbClr val="75A1C5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2400" dirty="0">
              <a:solidFill>
                <a:schemeClr val="bg1"/>
              </a:solidFill>
            </a:rPr>
            <a:t>АВТОНОМНЫЕ УЧРЕЖДЕНИЯ    (3 учреждения)</a:t>
          </a:r>
        </a:p>
      </dgm:t>
    </dgm:pt>
    <dgm:pt modelId="{306853EF-8F16-4D96-86CD-A23DB01F881C}" type="parTrans" cxnId="{1A5546BA-1FCB-49E6-8F26-0872F56FB809}">
      <dgm:prSet/>
      <dgm:spPr/>
      <dgm:t>
        <a:bodyPr/>
        <a:lstStyle/>
        <a:p>
          <a:endParaRPr lang="ru-RU"/>
        </a:p>
      </dgm:t>
    </dgm:pt>
    <dgm:pt modelId="{B42411A2-C0D5-409E-873A-776A064C3407}" type="sibTrans" cxnId="{1A5546BA-1FCB-49E6-8F26-0872F56FB809}">
      <dgm:prSet/>
      <dgm:spPr/>
      <dgm:t>
        <a:bodyPr/>
        <a:lstStyle/>
        <a:p>
          <a:endParaRPr lang="ru-RU"/>
        </a:p>
      </dgm:t>
    </dgm:pt>
    <dgm:pt modelId="{67A97196-3071-4BA2-A2BC-1E817C94EE95}" type="pres">
      <dgm:prSet presAssocID="{90F08CE3-D0F9-4E72-B6CE-A6B31B500DE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469FB-EDE1-4291-901B-B6054E6F1C4A}" type="pres">
      <dgm:prSet presAssocID="{D8FE4E1C-C1C7-492E-A3F1-E1E0E65272F3}" presName="roof" presStyleLbl="dkBgShp" presStyleIdx="0" presStyleCnt="2" custLinFactNeighborX="2655"/>
      <dgm:spPr/>
      <dgm:t>
        <a:bodyPr/>
        <a:lstStyle/>
        <a:p>
          <a:endParaRPr lang="ru-RU"/>
        </a:p>
      </dgm:t>
    </dgm:pt>
    <dgm:pt modelId="{1278AF41-6875-4A9F-9D14-287DE5DA1AE9}" type="pres">
      <dgm:prSet presAssocID="{D8FE4E1C-C1C7-492E-A3F1-E1E0E65272F3}" presName="pillars" presStyleCnt="0"/>
      <dgm:spPr/>
    </dgm:pt>
    <dgm:pt modelId="{79A36209-A0D7-47E4-9670-20F2D9705AC5}" type="pres">
      <dgm:prSet presAssocID="{D8FE4E1C-C1C7-492E-A3F1-E1E0E65272F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D7A6E-B1F0-4EB1-BE98-251F970AE6F6}" type="pres">
      <dgm:prSet presAssocID="{D6C25C73-A0C1-425F-9164-AA3C90F4E94B}" presName="pillarX" presStyleLbl="node1" presStyleIdx="1" presStyleCnt="3" custScaleX="132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65207-76D9-4871-838C-798C5C2A1565}" type="pres">
      <dgm:prSet presAssocID="{1110B5CA-FA04-4213-835F-79BFCF8B1EC8}" presName="pillarX" presStyleLbl="node1" presStyleIdx="2" presStyleCnt="3" custLinFactNeighborX="-2039" custLinFactNeighborY="-1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4144D-0B92-4B9F-ADBA-84F074C58782}" type="pres">
      <dgm:prSet presAssocID="{D8FE4E1C-C1C7-492E-A3F1-E1E0E65272F3}" presName="base" presStyleLbl="dkBgShp" presStyleIdx="1" presStyleCnt="2"/>
      <dgm:spPr/>
    </dgm:pt>
  </dgm:ptLst>
  <dgm:cxnLst>
    <dgm:cxn modelId="{BE81C3A0-AB7E-4669-9F8D-CE997426AB9C}" type="presOf" srcId="{D8FE4E1C-C1C7-492E-A3F1-E1E0E65272F3}" destId="{2DA469FB-EDE1-4291-901B-B6054E6F1C4A}" srcOrd="0" destOrd="0" presId="urn:microsoft.com/office/officeart/2005/8/layout/hList3"/>
    <dgm:cxn modelId="{EFA576FA-7A70-4D85-BB44-2B6238A970D3}" srcId="{90F08CE3-D0F9-4E72-B6CE-A6B31B500DE7}" destId="{D8FE4E1C-C1C7-492E-A3F1-E1E0E65272F3}" srcOrd="0" destOrd="0" parTransId="{4D3A185E-6AD6-4D8E-AD52-9E2295E3ACFA}" sibTransId="{5E103BF8-C312-4076-A5BC-16B96E4B0DC6}"/>
    <dgm:cxn modelId="{BAC9178F-A2D9-43F6-B7A2-58AACD1057A4}" type="presOf" srcId="{9D467933-F04A-4685-8097-DD8E1A9861C4}" destId="{79A36209-A0D7-47E4-9670-20F2D9705AC5}" srcOrd="0" destOrd="0" presId="urn:microsoft.com/office/officeart/2005/8/layout/hList3"/>
    <dgm:cxn modelId="{1A5546BA-1FCB-49E6-8F26-0872F56FB809}" srcId="{D8FE4E1C-C1C7-492E-A3F1-E1E0E65272F3}" destId="{1110B5CA-FA04-4213-835F-79BFCF8B1EC8}" srcOrd="2" destOrd="0" parTransId="{306853EF-8F16-4D96-86CD-A23DB01F881C}" sibTransId="{B42411A2-C0D5-409E-873A-776A064C3407}"/>
    <dgm:cxn modelId="{BFF2496F-7FA1-4695-AF22-75F7451228F6}" srcId="{D8FE4E1C-C1C7-492E-A3F1-E1E0E65272F3}" destId="{D6C25C73-A0C1-425F-9164-AA3C90F4E94B}" srcOrd="1" destOrd="0" parTransId="{2A885AC8-3890-4169-ACE4-85606730C1C3}" sibTransId="{2E696201-4249-4AE1-A4EA-875A155356CA}"/>
    <dgm:cxn modelId="{5CB476F6-C4F3-4F4D-8530-E45E56B489DB}" type="presOf" srcId="{90F08CE3-D0F9-4E72-B6CE-A6B31B500DE7}" destId="{67A97196-3071-4BA2-A2BC-1E817C94EE95}" srcOrd="0" destOrd="0" presId="urn:microsoft.com/office/officeart/2005/8/layout/hList3"/>
    <dgm:cxn modelId="{84157CB2-30E5-41A4-AAE2-DC9DB30C6F37}" type="presOf" srcId="{1110B5CA-FA04-4213-835F-79BFCF8B1EC8}" destId="{52F65207-76D9-4871-838C-798C5C2A1565}" srcOrd="0" destOrd="0" presId="urn:microsoft.com/office/officeart/2005/8/layout/hList3"/>
    <dgm:cxn modelId="{482AF0F4-3965-420A-85AE-1E23C47536BB}" srcId="{D8FE4E1C-C1C7-492E-A3F1-E1E0E65272F3}" destId="{9D467933-F04A-4685-8097-DD8E1A9861C4}" srcOrd="0" destOrd="0" parTransId="{AA66E0DA-481A-479C-AC5C-4A5B2B13F010}" sibTransId="{B727E669-ED5D-4B11-AEF9-574D889ECC4E}"/>
    <dgm:cxn modelId="{BCDFE95E-0C4F-4365-BFCC-585D752FDEA1}" type="presOf" srcId="{D6C25C73-A0C1-425F-9164-AA3C90F4E94B}" destId="{E3FD7A6E-B1F0-4EB1-BE98-251F970AE6F6}" srcOrd="0" destOrd="0" presId="urn:microsoft.com/office/officeart/2005/8/layout/hList3"/>
    <dgm:cxn modelId="{51EF9032-A7E7-4476-9E45-555CEFE9B904}" type="presParOf" srcId="{67A97196-3071-4BA2-A2BC-1E817C94EE95}" destId="{2DA469FB-EDE1-4291-901B-B6054E6F1C4A}" srcOrd="0" destOrd="0" presId="urn:microsoft.com/office/officeart/2005/8/layout/hList3"/>
    <dgm:cxn modelId="{011B0C47-397A-45BD-9B97-E676932649A0}" type="presParOf" srcId="{67A97196-3071-4BA2-A2BC-1E817C94EE95}" destId="{1278AF41-6875-4A9F-9D14-287DE5DA1AE9}" srcOrd="1" destOrd="0" presId="urn:microsoft.com/office/officeart/2005/8/layout/hList3"/>
    <dgm:cxn modelId="{1D505A8A-1C4D-4B5F-AF72-DA5A8E4D854C}" type="presParOf" srcId="{1278AF41-6875-4A9F-9D14-287DE5DA1AE9}" destId="{79A36209-A0D7-47E4-9670-20F2D9705AC5}" srcOrd="0" destOrd="0" presId="urn:microsoft.com/office/officeart/2005/8/layout/hList3"/>
    <dgm:cxn modelId="{4C820B65-D3D7-4563-8B11-3A05A1C85120}" type="presParOf" srcId="{1278AF41-6875-4A9F-9D14-287DE5DA1AE9}" destId="{E3FD7A6E-B1F0-4EB1-BE98-251F970AE6F6}" srcOrd="1" destOrd="0" presId="urn:microsoft.com/office/officeart/2005/8/layout/hList3"/>
    <dgm:cxn modelId="{10BA8A6A-58A0-4EFD-A17C-9A28B94AB856}" type="presParOf" srcId="{1278AF41-6875-4A9F-9D14-287DE5DA1AE9}" destId="{52F65207-76D9-4871-838C-798C5C2A1565}" srcOrd="2" destOrd="0" presId="urn:microsoft.com/office/officeart/2005/8/layout/hList3"/>
    <dgm:cxn modelId="{681080CE-34B2-40C4-B47F-A9F7948B65E8}" type="presParOf" srcId="{67A97196-3071-4BA2-A2BC-1E817C94EE95}" destId="{3C34144D-0B92-4B9F-ADBA-84F074C5878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5B4086-0E07-46E2-BBDA-9821409117F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A8AC68-262D-437C-98C3-C6E8CFA8716D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b="1" dirty="0">
              <a:solidFill>
                <a:srgbClr val="001848"/>
              </a:solidFill>
            </a:rPr>
            <a:t>Доходы бюджета </a:t>
          </a:r>
          <a:r>
            <a:rPr lang="ru-RU" sz="1400" b="1" dirty="0">
              <a:solidFill>
                <a:srgbClr val="001848"/>
              </a:solidFill>
            </a:rPr>
            <a:t>– </a:t>
          </a:r>
          <a:r>
            <a:rPr lang="ru-RU" sz="1500" b="0" dirty="0">
              <a:solidFill>
                <a:srgbClr val="001848"/>
              </a:solidFill>
            </a:rPr>
            <a:t>поступающие в бюджет денежные средства</a:t>
          </a:r>
        </a:p>
      </dgm:t>
    </dgm:pt>
    <dgm:pt modelId="{AD098B96-1DEE-415B-B78A-9221FB50AE4A}" type="parTrans" cxnId="{88D1C6D3-3826-4088-80F6-179B06A941D4}">
      <dgm:prSet/>
      <dgm:spPr/>
      <dgm:t>
        <a:bodyPr/>
        <a:lstStyle/>
        <a:p>
          <a:endParaRPr lang="ru-RU"/>
        </a:p>
      </dgm:t>
    </dgm:pt>
    <dgm:pt modelId="{73C5DEE8-B9A4-4905-B7AA-B8C136237595}" type="sibTrans" cxnId="{88D1C6D3-3826-4088-80F6-179B06A941D4}">
      <dgm:prSet/>
      <dgm:spPr/>
      <dgm:t>
        <a:bodyPr/>
        <a:lstStyle/>
        <a:p>
          <a:endParaRPr lang="ru-RU"/>
        </a:p>
      </dgm:t>
    </dgm:pt>
    <dgm:pt modelId="{6049CCE6-D4A1-47DC-A786-B2D3E67ADBC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500" b="1" dirty="0">
              <a:solidFill>
                <a:srgbClr val="001848"/>
              </a:solidFill>
            </a:rPr>
            <a:t>Налоговые доходы</a:t>
          </a:r>
        </a:p>
      </dgm:t>
    </dgm:pt>
    <dgm:pt modelId="{69276293-F71F-40BF-9A63-F4CEFF610D37}" type="parTrans" cxnId="{43B36D0C-BC8F-4895-ADDC-FAAD6A8313EF}">
      <dgm:prSet/>
      <dgm:spPr/>
      <dgm:t>
        <a:bodyPr/>
        <a:lstStyle/>
        <a:p>
          <a:endParaRPr lang="ru-RU"/>
        </a:p>
      </dgm:t>
    </dgm:pt>
    <dgm:pt modelId="{7C59B7AF-BC17-4E4E-AA3F-52C00D9CFF28}" type="sibTrans" cxnId="{43B36D0C-BC8F-4895-ADDC-FAAD6A8313EF}">
      <dgm:prSet/>
      <dgm:spPr/>
      <dgm:t>
        <a:bodyPr/>
        <a:lstStyle/>
        <a:p>
          <a:endParaRPr lang="ru-RU"/>
        </a:p>
      </dgm:t>
    </dgm:pt>
    <dgm:pt modelId="{50F8998D-EE1D-4244-B3A8-1506700D14B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500" b="1" dirty="0" err="1">
              <a:solidFill>
                <a:srgbClr val="001848"/>
              </a:solidFill>
            </a:rPr>
            <a:t>Безвозмезд-ные</a:t>
          </a:r>
          <a:r>
            <a:rPr lang="ru-RU" sz="1500" b="1" dirty="0">
              <a:solidFill>
                <a:srgbClr val="001848"/>
              </a:solidFill>
            </a:rPr>
            <a:t> поступления</a:t>
          </a:r>
        </a:p>
      </dgm:t>
    </dgm:pt>
    <dgm:pt modelId="{424D92DC-9BA4-49DC-B203-003C593E3887}" type="parTrans" cxnId="{2C4A4A65-B2CB-4FEC-9E2E-23D2E543071C}">
      <dgm:prSet/>
      <dgm:spPr/>
      <dgm:t>
        <a:bodyPr/>
        <a:lstStyle/>
        <a:p>
          <a:endParaRPr lang="ru-RU"/>
        </a:p>
      </dgm:t>
    </dgm:pt>
    <dgm:pt modelId="{BDE042A1-EA50-44FF-A336-0C99285FEE64}" type="sibTrans" cxnId="{2C4A4A65-B2CB-4FEC-9E2E-23D2E543071C}">
      <dgm:prSet/>
      <dgm:spPr/>
      <dgm:t>
        <a:bodyPr/>
        <a:lstStyle/>
        <a:p>
          <a:endParaRPr lang="ru-RU"/>
        </a:p>
      </dgm:t>
    </dgm:pt>
    <dgm:pt modelId="{D474300D-C465-428E-9250-6BFAC976A60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500" b="1" dirty="0" err="1">
              <a:solidFill>
                <a:srgbClr val="001848"/>
              </a:solidFill>
            </a:rPr>
            <a:t>Неналого</a:t>
          </a:r>
          <a:r>
            <a:rPr lang="ru-RU" sz="1500" b="1" dirty="0">
              <a:solidFill>
                <a:srgbClr val="001848"/>
              </a:solidFill>
            </a:rPr>
            <a:t>-вые доходы</a:t>
          </a:r>
        </a:p>
      </dgm:t>
    </dgm:pt>
    <dgm:pt modelId="{BE348580-F4B8-451A-8E44-3F386FD61BCB}" type="parTrans" cxnId="{2CD45FE1-1512-4AE5-9353-CCB23A509F78}">
      <dgm:prSet/>
      <dgm:spPr/>
      <dgm:t>
        <a:bodyPr/>
        <a:lstStyle/>
        <a:p>
          <a:endParaRPr lang="ru-RU"/>
        </a:p>
      </dgm:t>
    </dgm:pt>
    <dgm:pt modelId="{F13864AB-80ED-4854-8A6F-099DA5148722}" type="sibTrans" cxnId="{2CD45FE1-1512-4AE5-9353-CCB23A509F78}">
      <dgm:prSet/>
      <dgm:spPr/>
      <dgm:t>
        <a:bodyPr/>
        <a:lstStyle/>
        <a:p>
          <a:endParaRPr lang="ru-RU"/>
        </a:p>
      </dgm:t>
    </dgm:pt>
    <dgm:pt modelId="{4E65ACB9-D1CD-46F4-ACC0-0D32109A133B}" type="pres">
      <dgm:prSet presAssocID="{275B4086-0E07-46E2-BBDA-9821409117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430BB7C-3134-4100-BF68-063F351575CC}" type="pres">
      <dgm:prSet presAssocID="{DAA8AC68-262D-437C-98C3-C6E8CFA8716D}" presName="singleCycle" presStyleCnt="0"/>
      <dgm:spPr/>
    </dgm:pt>
    <dgm:pt modelId="{EF2D3E29-BFDD-483D-8B2D-73B309A5117A}" type="pres">
      <dgm:prSet presAssocID="{DAA8AC68-262D-437C-98C3-C6E8CFA8716D}" presName="singleCenter" presStyleLbl="node1" presStyleIdx="0" presStyleCnt="4" custAng="0" custScaleX="156136" custScaleY="135250" custLinFactNeighborX="0" custLinFactNeighborY="1288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1A2178E-3A25-4C6B-8BD3-4E032FF8E9BA}" type="pres">
      <dgm:prSet presAssocID="{69276293-F71F-40BF-9A63-F4CEFF610D37}" presName="Name56" presStyleLbl="parChTrans1D2" presStyleIdx="0" presStyleCnt="3"/>
      <dgm:spPr/>
      <dgm:t>
        <a:bodyPr/>
        <a:lstStyle/>
        <a:p>
          <a:endParaRPr lang="ru-RU"/>
        </a:p>
      </dgm:t>
    </dgm:pt>
    <dgm:pt modelId="{F1EB143E-527B-4531-A062-8FE8CCCB8BFB}" type="pres">
      <dgm:prSet presAssocID="{6049CCE6-D4A1-47DC-A786-B2D3E67ADBCF}" presName="text0" presStyleLbl="node1" presStyleIdx="1" presStyleCnt="4" custAng="0" custScaleX="202240" custScaleY="140875" custRadScaleRad="93490" custRadScaleInc="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0094B-FE40-4FB4-AB6D-00C851BEA9F7}" type="pres">
      <dgm:prSet presAssocID="{424D92DC-9BA4-49DC-B203-003C593E388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130C395F-1F59-4DF4-9722-289F6EEA0B4E}" type="pres">
      <dgm:prSet presAssocID="{50F8998D-EE1D-4244-B3A8-1506700D14B2}" presName="text0" presStyleLbl="node1" presStyleIdx="2" presStyleCnt="4" custScaleX="210181" custScaleY="155773" custRadScaleRad="129878" custRadScaleInc="-82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0DF56-20C0-4CAD-A988-1458A99DFA45}" type="pres">
      <dgm:prSet presAssocID="{BE348580-F4B8-451A-8E44-3F386FD61BCB}" presName="Name56" presStyleLbl="parChTrans1D2" presStyleIdx="2" presStyleCnt="3"/>
      <dgm:spPr/>
      <dgm:t>
        <a:bodyPr/>
        <a:lstStyle/>
        <a:p>
          <a:endParaRPr lang="ru-RU"/>
        </a:p>
      </dgm:t>
    </dgm:pt>
    <dgm:pt modelId="{702415D6-1C40-4187-BBF5-C922094D2D19}" type="pres">
      <dgm:prSet presAssocID="{D474300D-C465-428E-9250-6BFAC976A600}" presName="text0" presStyleLbl="node1" presStyleIdx="3" presStyleCnt="4" custScaleX="161268" custScaleY="167564" custRadScaleRad="119462" custRadScaleInc="79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C781C8-4E66-4AEB-8DB2-F9B6BB0849B8}" type="presOf" srcId="{BE348580-F4B8-451A-8E44-3F386FD61BCB}" destId="{6570DF56-20C0-4CAD-A988-1458A99DFA45}" srcOrd="0" destOrd="0" presId="urn:microsoft.com/office/officeart/2008/layout/RadialCluster"/>
    <dgm:cxn modelId="{D0B72138-8C7C-4207-BB8C-5370741FA8B3}" type="presOf" srcId="{D474300D-C465-428E-9250-6BFAC976A600}" destId="{702415D6-1C40-4187-BBF5-C922094D2D19}" srcOrd="0" destOrd="0" presId="urn:microsoft.com/office/officeart/2008/layout/RadialCluster"/>
    <dgm:cxn modelId="{3CBCD727-DBF9-400A-A652-F327011378EB}" type="presOf" srcId="{50F8998D-EE1D-4244-B3A8-1506700D14B2}" destId="{130C395F-1F59-4DF4-9722-289F6EEA0B4E}" srcOrd="0" destOrd="0" presId="urn:microsoft.com/office/officeart/2008/layout/RadialCluster"/>
    <dgm:cxn modelId="{28E89630-304E-45FB-AA4B-D3ED3798A015}" type="presOf" srcId="{424D92DC-9BA4-49DC-B203-003C593E3887}" destId="{79F0094B-FE40-4FB4-AB6D-00C851BEA9F7}" srcOrd="0" destOrd="0" presId="urn:microsoft.com/office/officeart/2008/layout/RadialCluster"/>
    <dgm:cxn modelId="{2CD45FE1-1512-4AE5-9353-CCB23A509F78}" srcId="{DAA8AC68-262D-437C-98C3-C6E8CFA8716D}" destId="{D474300D-C465-428E-9250-6BFAC976A600}" srcOrd="2" destOrd="0" parTransId="{BE348580-F4B8-451A-8E44-3F386FD61BCB}" sibTransId="{F13864AB-80ED-4854-8A6F-099DA5148722}"/>
    <dgm:cxn modelId="{5C52F710-2B96-4B56-B511-1EC9CCBCF851}" type="presOf" srcId="{6049CCE6-D4A1-47DC-A786-B2D3E67ADBCF}" destId="{F1EB143E-527B-4531-A062-8FE8CCCB8BFB}" srcOrd="0" destOrd="0" presId="urn:microsoft.com/office/officeart/2008/layout/RadialCluster"/>
    <dgm:cxn modelId="{43B36D0C-BC8F-4895-ADDC-FAAD6A8313EF}" srcId="{DAA8AC68-262D-437C-98C3-C6E8CFA8716D}" destId="{6049CCE6-D4A1-47DC-A786-B2D3E67ADBCF}" srcOrd="0" destOrd="0" parTransId="{69276293-F71F-40BF-9A63-F4CEFF610D37}" sibTransId="{7C59B7AF-BC17-4E4E-AA3F-52C00D9CFF28}"/>
    <dgm:cxn modelId="{39EB7EAD-FEC8-4C06-95F4-C315CC175F27}" type="presOf" srcId="{69276293-F71F-40BF-9A63-F4CEFF610D37}" destId="{C1A2178E-3A25-4C6B-8BD3-4E032FF8E9BA}" srcOrd="0" destOrd="0" presId="urn:microsoft.com/office/officeart/2008/layout/RadialCluster"/>
    <dgm:cxn modelId="{A65215F6-E03B-455D-85F6-0B25D9979A71}" type="presOf" srcId="{DAA8AC68-262D-437C-98C3-C6E8CFA8716D}" destId="{EF2D3E29-BFDD-483D-8B2D-73B309A5117A}" srcOrd="0" destOrd="0" presId="urn:microsoft.com/office/officeart/2008/layout/RadialCluster"/>
    <dgm:cxn modelId="{2C4A4A65-B2CB-4FEC-9E2E-23D2E543071C}" srcId="{DAA8AC68-262D-437C-98C3-C6E8CFA8716D}" destId="{50F8998D-EE1D-4244-B3A8-1506700D14B2}" srcOrd="1" destOrd="0" parTransId="{424D92DC-9BA4-49DC-B203-003C593E3887}" sibTransId="{BDE042A1-EA50-44FF-A336-0C99285FEE64}"/>
    <dgm:cxn modelId="{88D1C6D3-3826-4088-80F6-179B06A941D4}" srcId="{275B4086-0E07-46E2-BBDA-9821409117F2}" destId="{DAA8AC68-262D-437C-98C3-C6E8CFA8716D}" srcOrd="0" destOrd="0" parTransId="{AD098B96-1DEE-415B-B78A-9221FB50AE4A}" sibTransId="{73C5DEE8-B9A4-4905-B7AA-B8C136237595}"/>
    <dgm:cxn modelId="{59697AE5-5516-417C-9181-6611A7A9A861}" type="presOf" srcId="{275B4086-0E07-46E2-BBDA-9821409117F2}" destId="{4E65ACB9-D1CD-46F4-ACC0-0D32109A133B}" srcOrd="0" destOrd="0" presId="urn:microsoft.com/office/officeart/2008/layout/RadialCluster"/>
    <dgm:cxn modelId="{7A67096F-1DC2-49C8-9408-73DA90270387}" type="presParOf" srcId="{4E65ACB9-D1CD-46F4-ACC0-0D32109A133B}" destId="{D430BB7C-3134-4100-BF68-063F351575CC}" srcOrd="0" destOrd="0" presId="urn:microsoft.com/office/officeart/2008/layout/RadialCluster"/>
    <dgm:cxn modelId="{4DB6461C-C92B-403E-B63B-E9BFEDC79195}" type="presParOf" srcId="{D430BB7C-3134-4100-BF68-063F351575CC}" destId="{EF2D3E29-BFDD-483D-8B2D-73B309A5117A}" srcOrd="0" destOrd="0" presId="urn:microsoft.com/office/officeart/2008/layout/RadialCluster"/>
    <dgm:cxn modelId="{C5BABBDE-0477-4A26-BD7E-2FFBDB7646D3}" type="presParOf" srcId="{D430BB7C-3134-4100-BF68-063F351575CC}" destId="{C1A2178E-3A25-4C6B-8BD3-4E032FF8E9BA}" srcOrd="1" destOrd="0" presId="urn:microsoft.com/office/officeart/2008/layout/RadialCluster"/>
    <dgm:cxn modelId="{665AA4C5-016D-4A60-B6AB-3FA72D39E079}" type="presParOf" srcId="{D430BB7C-3134-4100-BF68-063F351575CC}" destId="{F1EB143E-527B-4531-A062-8FE8CCCB8BFB}" srcOrd="2" destOrd="0" presId="urn:microsoft.com/office/officeart/2008/layout/RadialCluster"/>
    <dgm:cxn modelId="{66D61BCB-1EB9-4292-A40D-BDDB256B04E1}" type="presParOf" srcId="{D430BB7C-3134-4100-BF68-063F351575CC}" destId="{79F0094B-FE40-4FB4-AB6D-00C851BEA9F7}" srcOrd="3" destOrd="0" presId="urn:microsoft.com/office/officeart/2008/layout/RadialCluster"/>
    <dgm:cxn modelId="{DA6EF601-B72C-4676-BDB2-88FDBA7CFA1A}" type="presParOf" srcId="{D430BB7C-3134-4100-BF68-063F351575CC}" destId="{130C395F-1F59-4DF4-9722-289F6EEA0B4E}" srcOrd="4" destOrd="0" presId="urn:microsoft.com/office/officeart/2008/layout/RadialCluster"/>
    <dgm:cxn modelId="{5DE98ECB-567E-4817-A085-C53F12649D0B}" type="presParOf" srcId="{D430BB7C-3134-4100-BF68-063F351575CC}" destId="{6570DF56-20C0-4CAD-A988-1458A99DFA45}" srcOrd="5" destOrd="0" presId="urn:microsoft.com/office/officeart/2008/layout/RadialCluster"/>
    <dgm:cxn modelId="{EE9DB083-BAF2-4B4A-AB00-B64E95E4B625}" type="presParOf" srcId="{D430BB7C-3134-4100-BF68-063F351575CC}" destId="{702415D6-1C40-4187-BBF5-C922094D2D1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62F296-9B87-4BC2-B3DB-CF70C4ACDBEB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1AF057-4E29-46E6-A9B7-C31EA2856E6B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r>
            <a:rPr lang="ru-RU" sz="2400" b="0" dirty="0">
              <a:solidFill>
                <a:schemeClr val="tx1"/>
              </a:solidFill>
            </a:rPr>
            <a:t>ВСЕГО ДОХОДОВ</a:t>
          </a:r>
        </a:p>
      </dgm:t>
    </dgm:pt>
    <dgm:pt modelId="{7A30707C-4893-44E9-9C14-AD040FB7398D}" type="parTrans" cxnId="{7D0AFC6B-BABA-42D6-9E50-8ACE95DCB462}">
      <dgm:prSet/>
      <dgm:spPr/>
      <dgm:t>
        <a:bodyPr/>
        <a:lstStyle/>
        <a:p>
          <a:endParaRPr lang="ru-RU"/>
        </a:p>
      </dgm:t>
    </dgm:pt>
    <dgm:pt modelId="{1EDA3A36-358A-4665-9EC3-052F269918C1}" type="sibTrans" cxnId="{7D0AFC6B-BABA-42D6-9E50-8ACE95DCB462}">
      <dgm:prSet/>
      <dgm:spPr/>
      <dgm:t>
        <a:bodyPr/>
        <a:lstStyle/>
        <a:p>
          <a:endParaRPr lang="ru-RU"/>
        </a:p>
      </dgm:t>
    </dgm:pt>
    <dgm:pt modelId="{58AC2FF1-71D8-4F10-B41E-92B2D95278F1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flat" dir="t"/>
        </a:scene3d>
        <a:sp3d prstMaterial="dkEdge">
          <a:bevelT w="8200" h="38100" prst="artDeco"/>
        </a:sp3d>
      </dgm:spPr>
      <dgm:t>
        <a:bodyPr/>
        <a:lstStyle/>
        <a:p>
          <a:r>
            <a:rPr lang="ru-RU" sz="2000" b="1" dirty="0"/>
            <a:t>НАЛОГОВЫЕ</a:t>
          </a:r>
        </a:p>
      </dgm:t>
    </dgm:pt>
    <dgm:pt modelId="{99CFBA43-EB55-41C3-BF9A-3937C7641E1F}" type="parTrans" cxnId="{65809D3E-7F3F-4545-95A1-8B672A7B2CE2}">
      <dgm:prSet/>
      <dgm:spPr/>
      <dgm:t>
        <a:bodyPr/>
        <a:lstStyle/>
        <a:p>
          <a:endParaRPr lang="ru-RU"/>
        </a:p>
      </dgm:t>
    </dgm:pt>
    <dgm:pt modelId="{090A0EB1-60A4-4039-9D70-3BEFBA14A54E}" type="sibTrans" cxnId="{65809D3E-7F3F-4545-95A1-8B672A7B2CE2}">
      <dgm:prSet/>
      <dgm:spPr/>
      <dgm:t>
        <a:bodyPr/>
        <a:lstStyle/>
        <a:p>
          <a:endParaRPr lang="ru-RU"/>
        </a:p>
      </dgm:t>
    </dgm:pt>
    <dgm:pt modelId="{858A911D-BD51-4754-8240-0362A411A49E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000" b="1" dirty="0"/>
            <a:t>НЕНАЛОГОВЫЕ</a:t>
          </a:r>
        </a:p>
      </dgm:t>
    </dgm:pt>
    <dgm:pt modelId="{3A891163-E4B2-41CF-AEEA-77C82D34F2EB}" type="parTrans" cxnId="{0FAF88B1-747F-4C21-98E8-042C26C2076E}">
      <dgm:prSet/>
      <dgm:spPr/>
      <dgm:t>
        <a:bodyPr/>
        <a:lstStyle/>
        <a:p>
          <a:endParaRPr lang="ru-RU"/>
        </a:p>
      </dgm:t>
    </dgm:pt>
    <dgm:pt modelId="{A6FF90D9-33A4-4E84-B1DF-69F98878915F}" type="sibTrans" cxnId="{0FAF88B1-747F-4C21-98E8-042C26C2076E}">
      <dgm:prSet/>
      <dgm:spPr/>
      <dgm:t>
        <a:bodyPr/>
        <a:lstStyle/>
        <a:p>
          <a:endParaRPr lang="ru-RU"/>
        </a:p>
      </dgm:t>
    </dgm:pt>
    <dgm:pt modelId="{D13EC639-3684-4A7A-8068-3D8AF50680BE}">
      <dgm:prSet phldrT="[Текст]" custT="1"/>
      <dgm:spPr>
        <a:solidFill>
          <a:schemeClr val="tx2">
            <a:lumMod val="9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2000" b="1" dirty="0"/>
            <a:t>БЕЗВОЗМЕЗДНЫЕ</a:t>
          </a:r>
        </a:p>
      </dgm:t>
    </dgm:pt>
    <dgm:pt modelId="{22EC540C-C89E-41DC-911F-02C18AB5B1A6}" type="parTrans" cxnId="{3E162295-453B-4CF2-84A7-6B13BC84E291}">
      <dgm:prSet/>
      <dgm:spPr/>
      <dgm:t>
        <a:bodyPr/>
        <a:lstStyle/>
        <a:p>
          <a:endParaRPr lang="ru-RU"/>
        </a:p>
      </dgm:t>
    </dgm:pt>
    <dgm:pt modelId="{4C1ABC82-2F4B-4726-95C1-6A56F66CB954}" type="sibTrans" cxnId="{3E162295-453B-4CF2-84A7-6B13BC84E291}">
      <dgm:prSet/>
      <dgm:spPr/>
      <dgm:t>
        <a:bodyPr/>
        <a:lstStyle/>
        <a:p>
          <a:endParaRPr lang="ru-RU"/>
        </a:p>
      </dgm:t>
    </dgm:pt>
    <dgm:pt modelId="{ED2B5198-9BF8-4B59-BB6F-9C847FC23B1E}" type="pres">
      <dgm:prSet presAssocID="{8862F296-9B87-4BC2-B3DB-CF70C4ACDBE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7D946C-E7F6-462B-960F-B9BC2702E595}" type="pres">
      <dgm:prSet presAssocID="{101AF057-4E29-46E6-A9B7-C31EA2856E6B}" presName="root1" presStyleCnt="0"/>
      <dgm:spPr/>
    </dgm:pt>
    <dgm:pt modelId="{0868DA91-9BCB-4F93-875C-82592686B2C9}" type="pres">
      <dgm:prSet presAssocID="{101AF057-4E29-46E6-A9B7-C31EA2856E6B}" presName="LevelOneTextNode" presStyleLbl="node0" presStyleIdx="0" presStyleCnt="1" custLinFactNeighborX="-194" custLinFactNeighborY="-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FCFB8F-B1DC-425C-9EF5-70185CB72741}" type="pres">
      <dgm:prSet presAssocID="{101AF057-4E29-46E6-A9B7-C31EA2856E6B}" presName="level2hierChild" presStyleCnt="0"/>
      <dgm:spPr/>
    </dgm:pt>
    <dgm:pt modelId="{135BF19D-E518-4C22-B764-303A4A447276}" type="pres">
      <dgm:prSet presAssocID="{99CFBA43-EB55-41C3-BF9A-3937C7641E1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792BD73-F698-4BD9-8584-350594A0C198}" type="pres">
      <dgm:prSet presAssocID="{99CFBA43-EB55-41C3-BF9A-3937C7641E1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D0D3673-84FA-40D3-BEE2-98013BEF08AD}" type="pres">
      <dgm:prSet presAssocID="{58AC2FF1-71D8-4F10-B41E-92B2D95278F1}" presName="root2" presStyleCnt="0"/>
      <dgm:spPr/>
    </dgm:pt>
    <dgm:pt modelId="{F03DAAEF-BDFC-44DC-82B3-9E35C41E74A4}" type="pres">
      <dgm:prSet presAssocID="{58AC2FF1-71D8-4F10-B41E-92B2D95278F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6EC64A-D270-428F-8C11-2364E0DDEB2F}" type="pres">
      <dgm:prSet presAssocID="{58AC2FF1-71D8-4F10-B41E-92B2D95278F1}" presName="level3hierChild" presStyleCnt="0"/>
      <dgm:spPr/>
    </dgm:pt>
    <dgm:pt modelId="{4796AA97-6549-4F9C-A62A-F9DFD9890052}" type="pres">
      <dgm:prSet presAssocID="{3A891163-E4B2-41CF-AEEA-77C82D34F2E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C0CEE8A-DCC9-46A7-97BA-20EA0CDF15C1}" type="pres">
      <dgm:prSet presAssocID="{3A891163-E4B2-41CF-AEEA-77C82D34F2E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AE969B7-86C0-4219-B672-816D9A14B665}" type="pres">
      <dgm:prSet presAssocID="{858A911D-BD51-4754-8240-0362A411A49E}" presName="root2" presStyleCnt="0"/>
      <dgm:spPr/>
    </dgm:pt>
    <dgm:pt modelId="{402C299B-1115-4B69-9F53-641BD5B4A747}" type="pres">
      <dgm:prSet presAssocID="{858A911D-BD51-4754-8240-0362A411A49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508015-9497-48BE-9C17-D99D2E2DB3C1}" type="pres">
      <dgm:prSet presAssocID="{858A911D-BD51-4754-8240-0362A411A49E}" presName="level3hierChild" presStyleCnt="0"/>
      <dgm:spPr/>
    </dgm:pt>
    <dgm:pt modelId="{012477D2-94BF-45C7-93CB-06C65291628F}" type="pres">
      <dgm:prSet presAssocID="{22EC540C-C89E-41DC-911F-02C18AB5B1A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0F90C77-89A4-460F-B70A-E10620B6185D}" type="pres">
      <dgm:prSet presAssocID="{22EC540C-C89E-41DC-911F-02C18AB5B1A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9A2633A-CA91-431F-8504-B51AFC50DEB2}" type="pres">
      <dgm:prSet presAssocID="{D13EC639-3684-4A7A-8068-3D8AF50680BE}" presName="root2" presStyleCnt="0"/>
      <dgm:spPr/>
    </dgm:pt>
    <dgm:pt modelId="{89A1907F-2C8B-4753-95D9-783D15A8354E}" type="pres">
      <dgm:prSet presAssocID="{D13EC639-3684-4A7A-8068-3D8AF50680B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516682-7911-4C8A-957E-E0A08E0FBABB}" type="pres">
      <dgm:prSet presAssocID="{D13EC639-3684-4A7A-8068-3D8AF50680BE}" presName="level3hierChild" presStyleCnt="0"/>
      <dgm:spPr/>
    </dgm:pt>
  </dgm:ptLst>
  <dgm:cxnLst>
    <dgm:cxn modelId="{ECBB1DA7-D326-4257-B19B-52C4DC15370E}" type="presOf" srcId="{22EC540C-C89E-41DC-911F-02C18AB5B1A6}" destId="{20F90C77-89A4-460F-B70A-E10620B6185D}" srcOrd="1" destOrd="0" presId="urn:microsoft.com/office/officeart/2008/layout/HorizontalMultiLevelHierarchy"/>
    <dgm:cxn modelId="{F271A1B0-FA7E-4414-93F5-A0F60CB09471}" type="presOf" srcId="{22EC540C-C89E-41DC-911F-02C18AB5B1A6}" destId="{012477D2-94BF-45C7-93CB-06C65291628F}" srcOrd="0" destOrd="0" presId="urn:microsoft.com/office/officeart/2008/layout/HorizontalMultiLevelHierarchy"/>
    <dgm:cxn modelId="{65809D3E-7F3F-4545-95A1-8B672A7B2CE2}" srcId="{101AF057-4E29-46E6-A9B7-C31EA2856E6B}" destId="{58AC2FF1-71D8-4F10-B41E-92B2D95278F1}" srcOrd="0" destOrd="0" parTransId="{99CFBA43-EB55-41C3-BF9A-3937C7641E1F}" sibTransId="{090A0EB1-60A4-4039-9D70-3BEFBA14A54E}"/>
    <dgm:cxn modelId="{8A50953E-AB3D-4B08-8A6B-8D38639D717B}" type="presOf" srcId="{99CFBA43-EB55-41C3-BF9A-3937C7641E1F}" destId="{0792BD73-F698-4BD9-8584-350594A0C198}" srcOrd="1" destOrd="0" presId="urn:microsoft.com/office/officeart/2008/layout/HorizontalMultiLevelHierarchy"/>
    <dgm:cxn modelId="{0FAF88B1-747F-4C21-98E8-042C26C2076E}" srcId="{101AF057-4E29-46E6-A9B7-C31EA2856E6B}" destId="{858A911D-BD51-4754-8240-0362A411A49E}" srcOrd="1" destOrd="0" parTransId="{3A891163-E4B2-41CF-AEEA-77C82D34F2EB}" sibTransId="{A6FF90D9-33A4-4E84-B1DF-69F98878915F}"/>
    <dgm:cxn modelId="{855D4FD9-F868-405A-9BC4-08DF41C2E674}" type="presOf" srcId="{99CFBA43-EB55-41C3-BF9A-3937C7641E1F}" destId="{135BF19D-E518-4C22-B764-303A4A447276}" srcOrd="0" destOrd="0" presId="urn:microsoft.com/office/officeart/2008/layout/HorizontalMultiLevelHierarchy"/>
    <dgm:cxn modelId="{1E514A4D-1624-4A16-A907-471144B988E9}" type="presOf" srcId="{858A911D-BD51-4754-8240-0362A411A49E}" destId="{402C299B-1115-4B69-9F53-641BD5B4A747}" srcOrd="0" destOrd="0" presId="urn:microsoft.com/office/officeart/2008/layout/HorizontalMultiLevelHierarchy"/>
    <dgm:cxn modelId="{410ED3AA-887F-4A84-8708-057D1A731B5E}" type="presOf" srcId="{3A891163-E4B2-41CF-AEEA-77C82D34F2EB}" destId="{6C0CEE8A-DCC9-46A7-97BA-20EA0CDF15C1}" srcOrd="1" destOrd="0" presId="urn:microsoft.com/office/officeart/2008/layout/HorizontalMultiLevelHierarchy"/>
    <dgm:cxn modelId="{3E162295-453B-4CF2-84A7-6B13BC84E291}" srcId="{101AF057-4E29-46E6-A9B7-C31EA2856E6B}" destId="{D13EC639-3684-4A7A-8068-3D8AF50680BE}" srcOrd="2" destOrd="0" parTransId="{22EC540C-C89E-41DC-911F-02C18AB5B1A6}" sibTransId="{4C1ABC82-2F4B-4726-95C1-6A56F66CB954}"/>
    <dgm:cxn modelId="{7D0AFC6B-BABA-42D6-9E50-8ACE95DCB462}" srcId="{8862F296-9B87-4BC2-B3DB-CF70C4ACDBEB}" destId="{101AF057-4E29-46E6-A9B7-C31EA2856E6B}" srcOrd="0" destOrd="0" parTransId="{7A30707C-4893-44E9-9C14-AD040FB7398D}" sibTransId="{1EDA3A36-358A-4665-9EC3-052F269918C1}"/>
    <dgm:cxn modelId="{A21F5575-A8FA-4295-9957-5ECA84AA2D0E}" type="presOf" srcId="{58AC2FF1-71D8-4F10-B41E-92B2D95278F1}" destId="{F03DAAEF-BDFC-44DC-82B3-9E35C41E74A4}" srcOrd="0" destOrd="0" presId="urn:microsoft.com/office/officeart/2008/layout/HorizontalMultiLevelHierarchy"/>
    <dgm:cxn modelId="{2BCE4E8B-4B71-465B-8090-423FE34AB28B}" type="presOf" srcId="{D13EC639-3684-4A7A-8068-3D8AF50680BE}" destId="{89A1907F-2C8B-4753-95D9-783D15A8354E}" srcOrd="0" destOrd="0" presId="urn:microsoft.com/office/officeart/2008/layout/HorizontalMultiLevelHierarchy"/>
    <dgm:cxn modelId="{641E96F4-A157-4053-A2B9-382F88B14730}" type="presOf" srcId="{101AF057-4E29-46E6-A9B7-C31EA2856E6B}" destId="{0868DA91-9BCB-4F93-875C-82592686B2C9}" srcOrd="0" destOrd="0" presId="urn:microsoft.com/office/officeart/2008/layout/HorizontalMultiLevelHierarchy"/>
    <dgm:cxn modelId="{D34A499E-A86D-441D-A0A2-A8D0717725AE}" type="presOf" srcId="{8862F296-9B87-4BC2-B3DB-CF70C4ACDBEB}" destId="{ED2B5198-9BF8-4B59-BB6F-9C847FC23B1E}" srcOrd="0" destOrd="0" presId="urn:microsoft.com/office/officeart/2008/layout/HorizontalMultiLevelHierarchy"/>
    <dgm:cxn modelId="{84F15E12-947B-4AA5-8378-64C4B1440F46}" type="presOf" srcId="{3A891163-E4B2-41CF-AEEA-77C82D34F2EB}" destId="{4796AA97-6549-4F9C-A62A-F9DFD9890052}" srcOrd="0" destOrd="0" presId="urn:microsoft.com/office/officeart/2008/layout/HorizontalMultiLevelHierarchy"/>
    <dgm:cxn modelId="{8C46ED4F-8F13-46EE-8D9A-C2AED8BEC123}" type="presParOf" srcId="{ED2B5198-9BF8-4B59-BB6F-9C847FC23B1E}" destId="{D87D946C-E7F6-462B-960F-B9BC2702E595}" srcOrd="0" destOrd="0" presId="urn:microsoft.com/office/officeart/2008/layout/HorizontalMultiLevelHierarchy"/>
    <dgm:cxn modelId="{8B746559-FEA1-432D-89FB-AC43F0236B9B}" type="presParOf" srcId="{D87D946C-E7F6-462B-960F-B9BC2702E595}" destId="{0868DA91-9BCB-4F93-875C-82592686B2C9}" srcOrd="0" destOrd="0" presId="urn:microsoft.com/office/officeart/2008/layout/HorizontalMultiLevelHierarchy"/>
    <dgm:cxn modelId="{B92326A9-CF73-42AC-8FB9-1507E1F6DB29}" type="presParOf" srcId="{D87D946C-E7F6-462B-960F-B9BC2702E595}" destId="{C1FCFB8F-B1DC-425C-9EF5-70185CB72741}" srcOrd="1" destOrd="0" presId="urn:microsoft.com/office/officeart/2008/layout/HorizontalMultiLevelHierarchy"/>
    <dgm:cxn modelId="{7F66657B-9205-4572-9961-94169B4E8B27}" type="presParOf" srcId="{C1FCFB8F-B1DC-425C-9EF5-70185CB72741}" destId="{135BF19D-E518-4C22-B764-303A4A447276}" srcOrd="0" destOrd="0" presId="urn:microsoft.com/office/officeart/2008/layout/HorizontalMultiLevelHierarchy"/>
    <dgm:cxn modelId="{D0BA354F-0725-41B7-87DE-D5812A5A0897}" type="presParOf" srcId="{135BF19D-E518-4C22-B764-303A4A447276}" destId="{0792BD73-F698-4BD9-8584-350594A0C198}" srcOrd="0" destOrd="0" presId="urn:microsoft.com/office/officeart/2008/layout/HorizontalMultiLevelHierarchy"/>
    <dgm:cxn modelId="{5913FA9D-CD23-4BE9-B1C6-B4A806C11EC6}" type="presParOf" srcId="{C1FCFB8F-B1DC-425C-9EF5-70185CB72741}" destId="{ED0D3673-84FA-40D3-BEE2-98013BEF08AD}" srcOrd="1" destOrd="0" presId="urn:microsoft.com/office/officeart/2008/layout/HorizontalMultiLevelHierarchy"/>
    <dgm:cxn modelId="{2EEFA4C9-B177-4140-94FE-50973616FBD0}" type="presParOf" srcId="{ED0D3673-84FA-40D3-BEE2-98013BEF08AD}" destId="{F03DAAEF-BDFC-44DC-82B3-9E35C41E74A4}" srcOrd="0" destOrd="0" presId="urn:microsoft.com/office/officeart/2008/layout/HorizontalMultiLevelHierarchy"/>
    <dgm:cxn modelId="{6332A339-6A78-4936-8E7C-491D37739365}" type="presParOf" srcId="{ED0D3673-84FA-40D3-BEE2-98013BEF08AD}" destId="{A66EC64A-D270-428F-8C11-2364E0DDEB2F}" srcOrd="1" destOrd="0" presId="urn:microsoft.com/office/officeart/2008/layout/HorizontalMultiLevelHierarchy"/>
    <dgm:cxn modelId="{A7841608-6D86-4FEB-BE0C-DB2AE21E5AEC}" type="presParOf" srcId="{C1FCFB8F-B1DC-425C-9EF5-70185CB72741}" destId="{4796AA97-6549-4F9C-A62A-F9DFD9890052}" srcOrd="2" destOrd="0" presId="urn:microsoft.com/office/officeart/2008/layout/HorizontalMultiLevelHierarchy"/>
    <dgm:cxn modelId="{468A61E0-C038-4BD5-9B43-2DD5D4C100CD}" type="presParOf" srcId="{4796AA97-6549-4F9C-A62A-F9DFD9890052}" destId="{6C0CEE8A-DCC9-46A7-97BA-20EA0CDF15C1}" srcOrd="0" destOrd="0" presId="urn:microsoft.com/office/officeart/2008/layout/HorizontalMultiLevelHierarchy"/>
    <dgm:cxn modelId="{9C143643-D98A-401A-8982-C4F2147912FE}" type="presParOf" srcId="{C1FCFB8F-B1DC-425C-9EF5-70185CB72741}" destId="{4AE969B7-86C0-4219-B672-816D9A14B665}" srcOrd="3" destOrd="0" presId="urn:microsoft.com/office/officeart/2008/layout/HorizontalMultiLevelHierarchy"/>
    <dgm:cxn modelId="{1E95F3A0-5A5E-4313-9CE2-9640C1669BE9}" type="presParOf" srcId="{4AE969B7-86C0-4219-B672-816D9A14B665}" destId="{402C299B-1115-4B69-9F53-641BD5B4A747}" srcOrd="0" destOrd="0" presId="urn:microsoft.com/office/officeart/2008/layout/HorizontalMultiLevelHierarchy"/>
    <dgm:cxn modelId="{5886B3A7-F2D7-4A07-9910-D9EF2F61D5E3}" type="presParOf" srcId="{4AE969B7-86C0-4219-B672-816D9A14B665}" destId="{96508015-9497-48BE-9C17-D99D2E2DB3C1}" srcOrd="1" destOrd="0" presId="urn:microsoft.com/office/officeart/2008/layout/HorizontalMultiLevelHierarchy"/>
    <dgm:cxn modelId="{4C9C6ED6-B858-41E7-8A0C-708A67D5C00E}" type="presParOf" srcId="{C1FCFB8F-B1DC-425C-9EF5-70185CB72741}" destId="{012477D2-94BF-45C7-93CB-06C65291628F}" srcOrd="4" destOrd="0" presId="urn:microsoft.com/office/officeart/2008/layout/HorizontalMultiLevelHierarchy"/>
    <dgm:cxn modelId="{90496BB5-645C-4061-B3E2-5D348772BA66}" type="presParOf" srcId="{012477D2-94BF-45C7-93CB-06C65291628F}" destId="{20F90C77-89A4-460F-B70A-E10620B6185D}" srcOrd="0" destOrd="0" presId="urn:microsoft.com/office/officeart/2008/layout/HorizontalMultiLevelHierarchy"/>
    <dgm:cxn modelId="{52AEB0EE-CC10-470E-949F-6CD601759A9D}" type="presParOf" srcId="{C1FCFB8F-B1DC-425C-9EF5-70185CB72741}" destId="{F9A2633A-CA91-431F-8504-B51AFC50DEB2}" srcOrd="5" destOrd="0" presId="urn:microsoft.com/office/officeart/2008/layout/HorizontalMultiLevelHierarchy"/>
    <dgm:cxn modelId="{62D76850-1472-49FE-9FDF-01F346EF334A}" type="presParOf" srcId="{F9A2633A-CA91-431F-8504-B51AFC50DEB2}" destId="{89A1907F-2C8B-4753-95D9-783D15A8354E}" srcOrd="0" destOrd="0" presId="urn:microsoft.com/office/officeart/2008/layout/HorizontalMultiLevelHierarchy"/>
    <dgm:cxn modelId="{1C2D2C3D-118C-4297-86D9-4B4CBB7F7ADC}" type="presParOf" srcId="{F9A2633A-CA91-431F-8504-B51AFC50DEB2}" destId="{E9516682-7911-4C8A-957E-E0A08E0FBAB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C9BB2E-34A5-4E13-95B4-586754495F27}" type="doc">
      <dgm:prSet loTypeId="urn:microsoft.com/office/officeart/2005/8/layout/chevron1" loCatId="process" qsTypeId="urn:microsoft.com/office/officeart/2005/8/quickstyle/3d3" qsCatId="3D" csTypeId="urn:microsoft.com/office/officeart/2005/8/colors/accent1_3" csCatId="accent1" phldr="1"/>
      <dgm:spPr/>
    </dgm:pt>
    <dgm:pt modelId="{C7B42085-5EDF-4B85-8E2D-E08F7A65C3EA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200" dirty="0">
              <a:solidFill>
                <a:schemeClr val="bg1"/>
              </a:solidFill>
            </a:rPr>
            <a:t>Год выдачи кредита 2019 год</a:t>
          </a:r>
        </a:p>
      </dgm:t>
    </dgm:pt>
    <dgm:pt modelId="{75877FA5-FB53-43D9-BF9B-2FA782EB196B}" type="parTrans" cxnId="{60E41F3E-FC7A-47D3-AF6E-2CCE38F617A8}">
      <dgm:prSet/>
      <dgm:spPr/>
      <dgm:t>
        <a:bodyPr/>
        <a:lstStyle/>
        <a:p>
          <a:endParaRPr lang="ru-RU"/>
        </a:p>
      </dgm:t>
    </dgm:pt>
    <dgm:pt modelId="{991503F4-09AF-41A5-BDAC-A80686CBBAB6}" type="sibTrans" cxnId="{60E41F3E-FC7A-47D3-AF6E-2CCE38F617A8}">
      <dgm:prSet/>
      <dgm:spPr/>
      <dgm:t>
        <a:bodyPr/>
        <a:lstStyle/>
        <a:p>
          <a:endParaRPr lang="ru-RU"/>
        </a:p>
      </dgm:t>
    </dgm:pt>
    <dgm:pt modelId="{E46D3D88-8454-4CC0-9E06-4C64B5383EAC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200" dirty="0">
              <a:solidFill>
                <a:schemeClr val="bg1"/>
              </a:solidFill>
            </a:rPr>
            <a:t>Остаток кредита на 01.01.2023г. –     1 430,00 </a:t>
          </a:r>
          <a:r>
            <a:rPr lang="ru-RU" sz="1200" dirty="0" err="1">
              <a:solidFill>
                <a:schemeClr val="bg1"/>
              </a:solidFill>
            </a:rPr>
            <a:t>тыс.руб</a:t>
          </a:r>
          <a:r>
            <a:rPr lang="ru-RU" sz="1200" dirty="0">
              <a:solidFill>
                <a:schemeClr val="bg1"/>
              </a:solidFill>
            </a:rPr>
            <a:t>.</a:t>
          </a:r>
        </a:p>
      </dgm:t>
    </dgm:pt>
    <dgm:pt modelId="{ED1A59A8-B7F4-444A-ACCE-CA3894F66F46}" type="parTrans" cxnId="{FC842EF3-20B1-4BEA-B295-20E4DD9A5CAD}">
      <dgm:prSet/>
      <dgm:spPr/>
      <dgm:t>
        <a:bodyPr/>
        <a:lstStyle/>
        <a:p>
          <a:endParaRPr lang="ru-RU"/>
        </a:p>
      </dgm:t>
    </dgm:pt>
    <dgm:pt modelId="{13827B16-D414-4835-9DB0-F8549EEE5A92}" type="sibTrans" cxnId="{FC842EF3-20B1-4BEA-B295-20E4DD9A5CAD}">
      <dgm:prSet/>
      <dgm:spPr/>
      <dgm:t>
        <a:bodyPr/>
        <a:lstStyle/>
        <a:p>
          <a:endParaRPr lang="ru-RU"/>
        </a:p>
      </dgm:t>
    </dgm:pt>
    <dgm:pt modelId="{673A2437-073C-4192-9308-5F3B6A0DF333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200" dirty="0">
              <a:solidFill>
                <a:schemeClr val="bg1"/>
              </a:solidFill>
            </a:rPr>
            <a:t>Погашен кредит в 2023 году в сумме              1 430,00 </a:t>
          </a:r>
          <a:r>
            <a:rPr lang="ru-RU" sz="1200" dirty="0" err="1">
              <a:solidFill>
                <a:schemeClr val="bg1"/>
              </a:solidFill>
            </a:rPr>
            <a:t>тыс.руб</a:t>
          </a:r>
          <a:r>
            <a:rPr lang="ru-RU" sz="1200" dirty="0">
              <a:solidFill>
                <a:schemeClr val="bg1"/>
              </a:solidFill>
            </a:rPr>
            <a:t>. </a:t>
          </a:r>
        </a:p>
      </dgm:t>
    </dgm:pt>
    <dgm:pt modelId="{64371E5A-FFAF-438A-949A-82F42B8F483A}" type="parTrans" cxnId="{5A9BE29E-1415-4930-82B4-CC38D4A8AA9F}">
      <dgm:prSet/>
      <dgm:spPr/>
      <dgm:t>
        <a:bodyPr/>
        <a:lstStyle/>
        <a:p>
          <a:endParaRPr lang="ru-RU"/>
        </a:p>
      </dgm:t>
    </dgm:pt>
    <dgm:pt modelId="{5E3A7E87-B397-4190-A9CD-D93751DAB9B8}" type="sibTrans" cxnId="{5A9BE29E-1415-4930-82B4-CC38D4A8AA9F}">
      <dgm:prSet/>
      <dgm:spPr/>
      <dgm:t>
        <a:bodyPr/>
        <a:lstStyle/>
        <a:p>
          <a:endParaRPr lang="ru-RU"/>
        </a:p>
      </dgm:t>
    </dgm:pt>
    <dgm:pt modelId="{CD6E10BB-0BB1-426C-9123-EECD1F79FDEB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 sz="1200" dirty="0"/>
        </a:p>
        <a:p>
          <a:r>
            <a:rPr lang="ru-RU" sz="1200" dirty="0">
              <a:solidFill>
                <a:schemeClr val="bg1"/>
              </a:solidFill>
            </a:rPr>
            <a:t>Остаток кредита на 01.01.2024г. – 0,00 </a:t>
          </a:r>
          <a:r>
            <a:rPr lang="ru-RU" sz="1200" dirty="0" err="1">
              <a:solidFill>
                <a:schemeClr val="bg1"/>
              </a:solidFill>
            </a:rPr>
            <a:t>тыс.руб</a:t>
          </a:r>
          <a:r>
            <a:rPr lang="ru-RU" sz="1200" dirty="0">
              <a:solidFill>
                <a:schemeClr val="bg1"/>
              </a:solidFill>
            </a:rPr>
            <a:t>.</a:t>
          </a:r>
        </a:p>
        <a:p>
          <a:endParaRPr lang="ru-RU" sz="1200" dirty="0"/>
        </a:p>
      </dgm:t>
    </dgm:pt>
    <dgm:pt modelId="{2A96F058-514C-4DCF-982B-35655ABAE948}" type="parTrans" cxnId="{365BCC39-68DA-4242-A591-CC9A567BBCFF}">
      <dgm:prSet/>
      <dgm:spPr/>
      <dgm:t>
        <a:bodyPr/>
        <a:lstStyle/>
        <a:p>
          <a:endParaRPr lang="ru-RU"/>
        </a:p>
      </dgm:t>
    </dgm:pt>
    <dgm:pt modelId="{D08EBD23-74A4-4C42-9ECD-7BCE39F1851F}" type="sibTrans" cxnId="{365BCC39-68DA-4242-A591-CC9A567BBCFF}">
      <dgm:prSet/>
      <dgm:spPr/>
      <dgm:t>
        <a:bodyPr/>
        <a:lstStyle/>
        <a:p>
          <a:endParaRPr lang="ru-RU"/>
        </a:p>
      </dgm:t>
    </dgm:pt>
    <dgm:pt modelId="{D496B380-BE6D-4AB3-98EC-EA40D650B3D7}" type="pres">
      <dgm:prSet presAssocID="{BEC9BB2E-34A5-4E13-95B4-586754495F27}" presName="Name0" presStyleCnt="0">
        <dgm:presLayoutVars>
          <dgm:dir/>
          <dgm:animLvl val="lvl"/>
          <dgm:resizeHandles val="exact"/>
        </dgm:presLayoutVars>
      </dgm:prSet>
      <dgm:spPr/>
    </dgm:pt>
    <dgm:pt modelId="{88897CCE-C272-407F-AA87-1ACE73692007}" type="pres">
      <dgm:prSet presAssocID="{C7B42085-5EDF-4B85-8E2D-E08F7A65C3EA}" presName="parTxOnly" presStyleLbl="node1" presStyleIdx="0" presStyleCnt="4" custScaleY="111271" custLinFactNeighborX="-21056" custLinFactNeighborY="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17853-AAA9-418F-B89A-96243ED18372}" type="pres">
      <dgm:prSet presAssocID="{991503F4-09AF-41A5-BDAC-A80686CBBAB6}" presName="parTxOnlySpace" presStyleCnt="0"/>
      <dgm:spPr/>
    </dgm:pt>
    <dgm:pt modelId="{2EDB505F-44E4-4C04-AAE9-FCCA41A0574C}" type="pres">
      <dgm:prSet presAssocID="{E46D3D88-8454-4CC0-9E06-4C64B5383EA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5A34E-5FDE-4031-9A61-E089F751A07D}" type="pres">
      <dgm:prSet presAssocID="{13827B16-D414-4835-9DB0-F8549EEE5A92}" presName="parTxOnlySpace" presStyleCnt="0"/>
      <dgm:spPr/>
    </dgm:pt>
    <dgm:pt modelId="{62A022DD-8F46-47F2-B70A-FEA0EBC24CD2}" type="pres">
      <dgm:prSet presAssocID="{673A2437-073C-4192-9308-5F3B6A0DF33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DFE05-C5B3-4D47-9631-E7E28D7401BC}" type="pres">
      <dgm:prSet presAssocID="{5E3A7E87-B397-4190-A9CD-D93751DAB9B8}" presName="parTxOnlySpace" presStyleCnt="0"/>
      <dgm:spPr/>
    </dgm:pt>
    <dgm:pt modelId="{DAA3DC70-C275-4A81-9D6E-CA451B9B734D}" type="pres">
      <dgm:prSet presAssocID="{CD6E10BB-0BB1-426C-9123-EECD1F79FDE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842EF3-20B1-4BEA-B295-20E4DD9A5CAD}" srcId="{BEC9BB2E-34A5-4E13-95B4-586754495F27}" destId="{E46D3D88-8454-4CC0-9E06-4C64B5383EAC}" srcOrd="1" destOrd="0" parTransId="{ED1A59A8-B7F4-444A-ACCE-CA3894F66F46}" sibTransId="{13827B16-D414-4835-9DB0-F8549EEE5A92}"/>
    <dgm:cxn modelId="{9284B9A2-C388-4E34-84C0-CFB821C240E7}" type="presOf" srcId="{CD6E10BB-0BB1-426C-9123-EECD1F79FDEB}" destId="{DAA3DC70-C275-4A81-9D6E-CA451B9B734D}" srcOrd="0" destOrd="0" presId="urn:microsoft.com/office/officeart/2005/8/layout/chevron1"/>
    <dgm:cxn modelId="{5A9BE29E-1415-4930-82B4-CC38D4A8AA9F}" srcId="{BEC9BB2E-34A5-4E13-95B4-586754495F27}" destId="{673A2437-073C-4192-9308-5F3B6A0DF333}" srcOrd="2" destOrd="0" parTransId="{64371E5A-FFAF-438A-949A-82F42B8F483A}" sibTransId="{5E3A7E87-B397-4190-A9CD-D93751DAB9B8}"/>
    <dgm:cxn modelId="{E0373321-DF9D-4DE7-A954-9A7A5DA6B1C4}" type="presOf" srcId="{673A2437-073C-4192-9308-5F3B6A0DF333}" destId="{62A022DD-8F46-47F2-B70A-FEA0EBC24CD2}" srcOrd="0" destOrd="0" presId="urn:microsoft.com/office/officeart/2005/8/layout/chevron1"/>
    <dgm:cxn modelId="{365BCC39-68DA-4242-A591-CC9A567BBCFF}" srcId="{BEC9BB2E-34A5-4E13-95B4-586754495F27}" destId="{CD6E10BB-0BB1-426C-9123-EECD1F79FDEB}" srcOrd="3" destOrd="0" parTransId="{2A96F058-514C-4DCF-982B-35655ABAE948}" sibTransId="{D08EBD23-74A4-4C42-9ECD-7BCE39F1851F}"/>
    <dgm:cxn modelId="{341EF9A7-0A01-497A-8CE6-371F9ECCEA0A}" type="presOf" srcId="{E46D3D88-8454-4CC0-9E06-4C64B5383EAC}" destId="{2EDB505F-44E4-4C04-AAE9-FCCA41A0574C}" srcOrd="0" destOrd="0" presId="urn:microsoft.com/office/officeart/2005/8/layout/chevron1"/>
    <dgm:cxn modelId="{60E41F3E-FC7A-47D3-AF6E-2CCE38F617A8}" srcId="{BEC9BB2E-34A5-4E13-95B4-586754495F27}" destId="{C7B42085-5EDF-4B85-8E2D-E08F7A65C3EA}" srcOrd="0" destOrd="0" parTransId="{75877FA5-FB53-43D9-BF9B-2FA782EB196B}" sibTransId="{991503F4-09AF-41A5-BDAC-A80686CBBAB6}"/>
    <dgm:cxn modelId="{5CAB023E-A451-41C9-9BA1-8EC6E56CA613}" type="presOf" srcId="{C7B42085-5EDF-4B85-8E2D-E08F7A65C3EA}" destId="{88897CCE-C272-407F-AA87-1ACE73692007}" srcOrd="0" destOrd="0" presId="urn:microsoft.com/office/officeart/2005/8/layout/chevron1"/>
    <dgm:cxn modelId="{FBA4522C-6C4C-41FB-83E4-03700654604D}" type="presOf" srcId="{BEC9BB2E-34A5-4E13-95B4-586754495F27}" destId="{D496B380-BE6D-4AB3-98EC-EA40D650B3D7}" srcOrd="0" destOrd="0" presId="urn:microsoft.com/office/officeart/2005/8/layout/chevron1"/>
    <dgm:cxn modelId="{E45C3306-6715-452A-B60B-F3D29F42DE87}" type="presParOf" srcId="{D496B380-BE6D-4AB3-98EC-EA40D650B3D7}" destId="{88897CCE-C272-407F-AA87-1ACE73692007}" srcOrd="0" destOrd="0" presId="urn:microsoft.com/office/officeart/2005/8/layout/chevron1"/>
    <dgm:cxn modelId="{98A27601-19DB-4A59-8592-A8041D4F580F}" type="presParOf" srcId="{D496B380-BE6D-4AB3-98EC-EA40D650B3D7}" destId="{10D17853-AAA9-418F-B89A-96243ED18372}" srcOrd="1" destOrd="0" presId="urn:microsoft.com/office/officeart/2005/8/layout/chevron1"/>
    <dgm:cxn modelId="{A76AFE16-46BD-4FDB-A8A7-1B6DC83D662F}" type="presParOf" srcId="{D496B380-BE6D-4AB3-98EC-EA40D650B3D7}" destId="{2EDB505F-44E4-4C04-AAE9-FCCA41A0574C}" srcOrd="2" destOrd="0" presId="urn:microsoft.com/office/officeart/2005/8/layout/chevron1"/>
    <dgm:cxn modelId="{60D49835-F237-457F-8BF8-7F9C34BDF7CD}" type="presParOf" srcId="{D496B380-BE6D-4AB3-98EC-EA40D650B3D7}" destId="{9A45A34E-5FDE-4031-9A61-E089F751A07D}" srcOrd="3" destOrd="0" presId="urn:microsoft.com/office/officeart/2005/8/layout/chevron1"/>
    <dgm:cxn modelId="{8BB36761-2398-4638-AE55-396E8842FDE9}" type="presParOf" srcId="{D496B380-BE6D-4AB3-98EC-EA40D650B3D7}" destId="{62A022DD-8F46-47F2-B70A-FEA0EBC24CD2}" srcOrd="4" destOrd="0" presId="urn:microsoft.com/office/officeart/2005/8/layout/chevron1"/>
    <dgm:cxn modelId="{89FF26B6-1058-4C1C-8D81-A6CA41204D9E}" type="presParOf" srcId="{D496B380-BE6D-4AB3-98EC-EA40D650B3D7}" destId="{1B7DFE05-C5B3-4D47-9631-E7E28D7401BC}" srcOrd="5" destOrd="0" presId="urn:microsoft.com/office/officeart/2005/8/layout/chevron1"/>
    <dgm:cxn modelId="{B517CB05-9445-481A-9588-7A9C2C9DEFAF}" type="presParOf" srcId="{D496B380-BE6D-4AB3-98EC-EA40D650B3D7}" destId="{DAA3DC70-C275-4A81-9D6E-CA451B9B734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C9BB2E-34A5-4E13-95B4-586754495F27}" type="doc">
      <dgm:prSet loTypeId="urn:microsoft.com/office/officeart/2005/8/layout/chevron1" loCatId="process" qsTypeId="urn:microsoft.com/office/officeart/2005/8/quickstyle/3d3" qsCatId="3D" csTypeId="urn:microsoft.com/office/officeart/2005/8/colors/accent1_3" csCatId="accent1" phldr="1"/>
      <dgm:spPr/>
    </dgm:pt>
    <dgm:pt modelId="{CD6E10BB-0BB1-426C-9123-EECD1F79FDEB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 sz="1200" dirty="0"/>
        </a:p>
      </dgm:t>
    </dgm:pt>
    <dgm:pt modelId="{2A96F058-514C-4DCF-982B-35655ABAE948}" type="parTrans" cxnId="{365BCC39-68DA-4242-A591-CC9A567BBCFF}">
      <dgm:prSet/>
      <dgm:spPr/>
      <dgm:t>
        <a:bodyPr/>
        <a:lstStyle/>
        <a:p>
          <a:endParaRPr lang="ru-RU"/>
        </a:p>
      </dgm:t>
    </dgm:pt>
    <dgm:pt modelId="{D08EBD23-74A4-4C42-9ECD-7BCE39F1851F}" type="sibTrans" cxnId="{365BCC39-68DA-4242-A591-CC9A567BBCFF}">
      <dgm:prSet/>
      <dgm:spPr/>
      <dgm:t>
        <a:bodyPr/>
        <a:lstStyle/>
        <a:p>
          <a:endParaRPr lang="ru-RU"/>
        </a:p>
      </dgm:t>
    </dgm:pt>
    <dgm:pt modelId="{D496B380-BE6D-4AB3-98EC-EA40D650B3D7}" type="pres">
      <dgm:prSet presAssocID="{BEC9BB2E-34A5-4E13-95B4-586754495F27}" presName="Name0" presStyleCnt="0">
        <dgm:presLayoutVars>
          <dgm:dir/>
          <dgm:animLvl val="lvl"/>
          <dgm:resizeHandles val="exact"/>
        </dgm:presLayoutVars>
      </dgm:prSet>
      <dgm:spPr/>
    </dgm:pt>
    <dgm:pt modelId="{DAA3DC70-C275-4A81-9D6E-CA451B9B734D}" type="pres">
      <dgm:prSet presAssocID="{CD6E10BB-0BB1-426C-9123-EECD1F79FDEB}" presName="parTxOnly" presStyleLbl="node1" presStyleIdx="0" presStyleCnt="1" custFlipVert="0" custFlipHor="1" custScaleX="4882" custScaleY="30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BCC39-68DA-4242-A591-CC9A567BBCFF}" srcId="{BEC9BB2E-34A5-4E13-95B4-586754495F27}" destId="{CD6E10BB-0BB1-426C-9123-EECD1F79FDEB}" srcOrd="0" destOrd="0" parTransId="{2A96F058-514C-4DCF-982B-35655ABAE948}" sibTransId="{D08EBD23-74A4-4C42-9ECD-7BCE39F1851F}"/>
    <dgm:cxn modelId="{A2EDC0A7-CAEB-44A4-8B28-0AA40B9EE8D9}" type="presOf" srcId="{CD6E10BB-0BB1-426C-9123-EECD1F79FDEB}" destId="{DAA3DC70-C275-4A81-9D6E-CA451B9B734D}" srcOrd="0" destOrd="0" presId="urn:microsoft.com/office/officeart/2005/8/layout/chevron1"/>
    <dgm:cxn modelId="{ED39AE2B-21A9-460E-9A50-CDB5F4D051DF}" type="presOf" srcId="{BEC9BB2E-34A5-4E13-95B4-586754495F27}" destId="{D496B380-BE6D-4AB3-98EC-EA40D650B3D7}" srcOrd="0" destOrd="0" presId="urn:microsoft.com/office/officeart/2005/8/layout/chevron1"/>
    <dgm:cxn modelId="{7ED5CFA3-420A-4B36-A363-AD23715981F3}" type="presParOf" srcId="{D496B380-BE6D-4AB3-98EC-EA40D650B3D7}" destId="{DAA3DC70-C275-4A81-9D6E-CA451B9B734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C9BB2E-34A5-4E13-95B4-586754495F27}" type="doc">
      <dgm:prSet loTypeId="urn:microsoft.com/office/officeart/2005/8/layout/chevron1" loCatId="process" qsTypeId="urn:microsoft.com/office/officeart/2005/8/quickstyle/3d3" qsCatId="3D" csTypeId="urn:microsoft.com/office/officeart/2005/8/colors/accent1_3" csCatId="accent1" phldr="1"/>
      <dgm:spPr/>
    </dgm:pt>
    <dgm:pt modelId="{CD6E10BB-0BB1-426C-9123-EECD1F79FDEB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 sz="1200" dirty="0"/>
        </a:p>
      </dgm:t>
    </dgm:pt>
    <dgm:pt modelId="{2A96F058-514C-4DCF-982B-35655ABAE948}" type="parTrans" cxnId="{365BCC39-68DA-4242-A591-CC9A567BBCFF}">
      <dgm:prSet/>
      <dgm:spPr/>
      <dgm:t>
        <a:bodyPr/>
        <a:lstStyle/>
        <a:p>
          <a:endParaRPr lang="ru-RU"/>
        </a:p>
      </dgm:t>
    </dgm:pt>
    <dgm:pt modelId="{D08EBD23-74A4-4C42-9ECD-7BCE39F1851F}" type="sibTrans" cxnId="{365BCC39-68DA-4242-A591-CC9A567BBCFF}">
      <dgm:prSet/>
      <dgm:spPr/>
      <dgm:t>
        <a:bodyPr/>
        <a:lstStyle/>
        <a:p>
          <a:endParaRPr lang="ru-RU"/>
        </a:p>
      </dgm:t>
    </dgm:pt>
    <dgm:pt modelId="{D496B380-BE6D-4AB3-98EC-EA40D650B3D7}" type="pres">
      <dgm:prSet presAssocID="{BEC9BB2E-34A5-4E13-95B4-586754495F27}" presName="Name0" presStyleCnt="0">
        <dgm:presLayoutVars>
          <dgm:dir/>
          <dgm:animLvl val="lvl"/>
          <dgm:resizeHandles val="exact"/>
        </dgm:presLayoutVars>
      </dgm:prSet>
      <dgm:spPr/>
    </dgm:pt>
    <dgm:pt modelId="{DAA3DC70-C275-4A81-9D6E-CA451B9B734D}" type="pres">
      <dgm:prSet presAssocID="{CD6E10BB-0BB1-426C-9123-EECD1F79FDEB}" presName="parTxOnly" presStyleLbl="node1" presStyleIdx="0" presStyleCnt="1" custFlipVert="0" custFlipHor="1" custScaleX="4882" custScaleY="30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BCC39-68DA-4242-A591-CC9A567BBCFF}" srcId="{BEC9BB2E-34A5-4E13-95B4-586754495F27}" destId="{CD6E10BB-0BB1-426C-9123-EECD1F79FDEB}" srcOrd="0" destOrd="0" parTransId="{2A96F058-514C-4DCF-982B-35655ABAE948}" sibTransId="{D08EBD23-74A4-4C42-9ECD-7BCE39F1851F}"/>
    <dgm:cxn modelId="{F09FB8E4-2F3E-464F-8BA6-8385834247F4}" type="presOf" srcId="{CD6E10BB-0BB1-426C-9123-EECD1F79FDEB}" destId="{DAA3DC70-C275-4A81-9D6E-CA451B9B734D}" srcOrd="0" destOrd="0" presId="urn:microsoft.com/office/officeart/2005/8/layout/chevron1"/>
    <dgm:cxn modelId="{6F09DB39-DD3F-4E8C-B3CE-D96DE74E5C21}" type="presOf" srcId="{BEC9BB2E-34A5-4E13-95B4-586754495F27}" destId="{D496B380-BE6D-4AB3-98EC-EA40D650B3D7}" srcOrd="0" destOrd="0" presId="urn:microsoft.com/office/officeart/2005/8/layout/chevron1"/>
    <dgm:cxn modelId="{AD15F0E0-9C63-4D3A-98ED-EFAD8EBDDB95}" type="presParOf" srcId="{D496B380-BE6D-4AB3-98EC-EA40D650B3D7}" destId="{DAA3DC70-C275-4A81-9D6E-CA451B9B734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469FB-EDE1-4291-901B-B6054E6F1C4A}">
      <dsp:nvSpPr>
        <dsp:cNvPr id="0" name=""/>
        <dsp:cNvSpPr/>
      </dsp:nvSpPr>
      <dsp:spPr>
        <a:xfrm>
          <a:off x="0" y="0"/>
          <a:ext cx="8209140" cy="118816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ОРГАНЫ МЕСТНОГО САМОУПРАВЛЕНИЯ                                 (9 учреждений)</a:t>
          </a:r>
        </a:p>
      </dsp:txBody>
      <dsp:txXfrm>
        <a:off x="0" y="0"/>
        <a:ext cx="8209140" cy="1188165"/>
      </dsp:txXfrm>
    </dsp:sp>
    <dsp:sp modelId="{79A36209-A0D7-47E4-9670-20F2D9705AC5}">
      <dsp:nvSpPr>
        <dsp:cNvPr id="0" name=""/>
        <dsp:cNvSpPr/>
      </dsp:nvSpPr>
      <dsp:spPr>
        <a:xfrm>
          <a:off x="846" y="1188165"/>
          <a:ext cx="2469155" cy="2495146"/>
        </a:xfrm>
        <a:prstGeom prst="rect">
          <a:avLst/>
        </a:prstGeom>
        <a:solidFill>
          <a:srgbClr val="75A1C5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/>
              </a:solidFill>
            </a:rPr>
            <a:t>КАЗЕННЫЕ УЧРЕЖДЕНИЯ            </a:t>
          </a:r>
          <a:r>
            <a:rPr lang="ru-RU" sz="2400" b="0" kern="1200" dirty="0">
              <a:solidFill>
                <a:schemeClr val="bg1"/>
              </a:solidFill>
            </a:rPr>
            <a:t>(6 учреждений)</a:t>
          </a:r>
        </a:p>
      </dsp:txBody>
      <dsp:txXfrm>
        <a:off x="846" y="1188165"/>
        <a:ext cx="2469155" cy="2495146"/>
      </dsp:txXfrm>
    </dsp:sp>
    <dsp:sp modelId="{E3FD7A6E-B1F0-4EB1-BE98-251F970AE6F6}">
      <dsp:nvSpPr>
        <dsp:cNvPr id="0" name=""/>
        <dsp:cNvSpPr/>
      </dsp:nvSpPr>
      <dsp:spPr>
        <a:xfrm>
          <a:off x="2470001" y="1188165"/>
          <a:ext cx="3269137" cy="2495146"/>
        </a:xfrm>
        <a:prstGeom prst="rect">
          <a:avLst/>
        </a:prstGeom>
        <a:solidFill>
          <a:srgbClr val="75A1C5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/>
              </a:solidFill>
            </a:rPr>
            <a:t>БЮДЖЕТНЫЕ УЧРЕЖДЕНИЯ          (31 учреждение)</a:t>
          </a:r>
        </a:p>
      </dsp:txBody>
      <dsp:txXfrm>
        <a:off x="2470001" y="1188165"/>
        <a:ext cx="3269137" cy="2495146"/>
      </dsp:txXfrm>
    </dsp:sp>
    <dsp:sp modelId="{52F65207-76D9-4871-838C-798C5C2A1565}">
      <dsp:nvSpPr>
        <dsp:cNvPr id="0" name=""/>
        <dsp:cNvSpPr/>
      </dsp:nvSpPr>
      <dsp:spPr>
        <a:xfrm>
          <a:off x="5688792" y="1152160"/>
          <a:ext cx="2469155" cy="2495146"/>
        </a:xfrm>
        <a:prstGeom prst="rect">
          <a:avLst/>
        </a:prstGeom>
        <a:solidFill>
          <a:srgbClr val="75A1C5"/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/>
              </a:solidFill>
            </a:rPr>
            <a:t>АВТОНОМНЫЕ УЧРЕЖДЕНИЯ    (3 учреждения)</a:t>
          </a:r>
        </a:p>
      </dsp:txBody>
      <dsp:txXfrm>
        <a:off x="5688792" y="1152160"/>
        <a:ext cx="2469155" cy="2495146"/>
      </dsp:txXfrm>
    </dsp:sp>
    <dsp:sp modelId="{3C34144D-0B92-4B9F-ADBA-84F074C58782}">
      <dsp:nvSpPr>
        <dsp:cNvPr id="0" name=""/>
        <dsp:cNvSpPr/>
      </dsp:nvSpPr>
      <dsp:spPr>
        <a:xfrm>
          <a:off x="0" y="3683311"/>
          <a:ext cx="8209140" cy="2772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D3E29-BFDD-483D-8B2D-73B309A5117A}">
      <dsp:nvSpPr>
        <dsp:cNvPr id="0" name=""/>
        <dsp:cNvSpPr/>
      </dsp:nvSpPr>
      <dsp:spPr>
        <a:xfrm>
          <a:off x="1831581" y="1822216"/>
          <a:ext cx="1648556" cy="142803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1848"/>
              </a:solidFill>
            </a:rPr>
            <a:t>Доходы бюджета </a:t>
          </a:r>
          <a:r>
            <a:rPr lang="ru-RU" sz="1400" b="1" kern="1200" dirty="0">
              <a:solidFill>
                <a:srgbClr val="001848"/>
              </a:solidFill>
            </a:rPr>
            <a:t>– </a:t>
          </a:r>
          <a:r>
            <a:rPr lang="ru-RU" sz="1500" b="0" kern="1200" dirty="0">
              <a:solidFill>
                <a:srgbClr val="001848"/>
              </a:solidFill>
            </a:rPr>
            <a:t>поступающие в бюджет денежные средства</a:t>
          </a:r>
        </a:p>
      </dsp:txBody>
      <dsp:txXfrm>
        <a:off x="1901292" y="1891927"/>
        <a:ext cx="1509134" cy="1288610"/>
      </dsp:txXfrm>
    </dsp:sp>
    <dsp:sp modelId="{C1A2178E-3A25-4C6B-8BD3-4E032FF8E9BA}">
      <dsp:nvSpPr>
        <dsp:cNvPr id="0" name=""/>
        <dsp:cNvSpPr/>
      </dsp:nvSpPr>
      <dsp:spPr>
        <a:xfrm rot="16200931">
          <a:off x="2294914" y="1460979"/>
          <a:ext cx="722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4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B143E-527B-4531-A062-8FE8CCCB8BFB}">
      <dsp:nvSpPr>
        <dsp:cNvPr id="0" name=""/>
        <dsp:cNvSpPr/>
      </dsp:nvSpPr>
      <dsp:spPr>
        <a:xfrm>
          <a:off x="1941043" y="103167"/>
          <a:ext cx="1430680" cy="99657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001848"/>
              </a:solidFill>
            </a:rPr>
            <a:t>Налоговые доходы</a:t>
          </a:r>
        </a:p>
      </dsp:txBody>
      <dsp:txXfrm>
        <a:off x="1989692" y="151816"/>
        <a:ext cx="1333382" cy="899276"/>
      </dsp:txXfrm>
    </dsp:sp>
    <dsp:sp modelId="{79F0094B-FE40-4FB4-AB6D-00C851BEA9F7}">
      <dsp:nvSpPr>
        <dsp:cNvPr id="0" name=""/>
        <dsp:cNvSpPr/>
      </dsp:nvSpPr>
      <dsp:spPr>
        <a:xfrm rot="19841727">
          <a:off x="3449293" y="1955610"/>
          <a:ext cx="4820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20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C395F-1F59-4DF4-9722-289F6EEA0B4E}">
      <dsp:nvSpPr>
        <dsp:cNvPr id="0" name=""/>
        <dsp:cNvSpPr/>
      </dsp:nvSpPr>
      <dsp:spPr>
        <a:xfrm>
          <a:off x="3900509" y="869384"/>
          <a:ext cx="1486856" cy="110196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>
              <a:solidFill>
                <a:srgbClr val="001848"/>
              </a:solidFill>
            </a:rPr>
            <a:t>Безвозмезд-ные</a:t>
          </a:r>
          <a:r>
            <a:rPr lang="ru-RU" sz="1500" b="1" kern="1200" dirty="0">
              <a:solidFill>
                <a:srgbClr val="001848"/>
              </a:solidFill>
            </a:rPr>
            <a:t> поступления</a:t>
          </a:r>
        </a:p>
      </dsp:txBody>
      <dsp:txXfrm>
        <a:off x="3954302" y="923177"/>
        <a:ext cx="1379270" cy="994379"/>
      </dsp:txXfrm>
    </dsp:sp>
    <dsp:sp modelId="{6570DF56-20C0-4CAD-A988-1458A99DFA45}">
      <dsp:nvSpPr>
        <dsp:cNvPr id="0" name=""/>
        <dsp:cNvSpPr/>
      </dsp:nvSpPr>
      <dsp:spPr>
        <a:xfrm rot="12517697">
          <a:off x="1348716" y="1963085"/>
          <a:ext cx="5143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3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415D6-1C40-4187-BBF5-C922094D2D19}">
      <dsp:nvSpPr>
        <dsp:cNvPr id="0" name=""/>
        <dsp:cNvSpPr/>
      </dsp:nvSpPr>
      <dsp:spPr>
        <a:xfrm>
          <a:off x="239316" y="935822"/>
          <a:ext cx="1140837" cy="118537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>
              <a:solidFill>
                <a:srgbClr val="001848"/>
              </a:solidFill>
            </a:rPr>
            <a:t>Неналого</a:t>
          </a:r>
          <a:r>
            <a:rPr lang="ru-RU" sz="1500" b="1" kern="1200" dirty="0">
              <a:solidFill>
                <a:srgbClr val="001848"/>
              </a:solidFill>
            </a:rPr>
            <a:t>-вые доходы</a:t>
          </a:r>
        </a:p>
      </dsp:txBody>
      <dsp:txXfrm>
        <a:off x="295007" y="991513"/>
        <a:ext cx="1029455" cy="1073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477D2-94BF-45C7-93CB-06C65291628F}">
      <dsp:nvSpPr>
        <dsp:cNvPr id="0" name=""/>
        <dsp:cNvSpPr/>
      </dsp:nvSpPr>
      <dsp:spPr>
        <a:xfrm>
          <a:off x="801776" y="2334529"/>
          <a:ext cx="527491" cy="1023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745" y="0"/>
              </a:lnTo>
              <a:lnTo>
                <a:pt x="263745" y="1023643"/>
              </a:lnTo>
              <a:lnTo>
                <a:pt x="527491" y="1023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36733" y="2817561"/>
        <a:ext cx="57578" cy="57578"/>
      </dsp:txXfrm>
    </dsp:sp>
    <dsp:sp modelId="{4796AA97-6549-4F9C-A62A-F9DFD9890052}">
      <dsp:nvSpPr>
        <dsp:cNvPr id="0" name=""/>
        <dsp:cNvSpPr/>
      </dsp:nvSpPr>
      <dsp:spPr>
        <a:xfrm>
          <a:off x="801776" y="2288809"/>
          <a:ext cx="5274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3745" y="45720"/>
              </a:lnTo>
              <a:lnTo>
                <a:pt x="263745" y="67197"/>
              </a:lnTo>
              <a:lnTo>
                <a:pt x="527491" y="671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52323" y="2321330"/>
        <a:ext cx="26396" cy="26396"/>
      </dsp:txXfrm>
    </dsp:sp>
    <dsp:sp modelId="{135BF19D-E518-4C22-B764-303A4A447276}">
      <dsp:nvSpPr>
        <dsp:cNvPr id="0" name=""/>
        <dsp:cNvSpPr/>
      </dsp:nvSpPr>
      <dsp:spPr>
        <a:xfrm>
          <a:off x="801776" y="1353841"/>
          <a:ext cx="527491" cy="980687"/>
        </a:xfrm>
        <a:custGeom>
          <a:avLst/>
          <a:gdLst/>
          <a:ahLst/>
          <a:cxnLst/>
          <a:rect l="0" t="0" r="0" b="0"/>
          <a:pathLst>
            <a:path>
              <a:moveTo>
                <a:pt x="0" y="980687"/>
              </a:moveTo>
              <a:lnTo>
                <a:pt x="263745" y="980687"/>
              </a:lnTo>
              <a:lnTo>
                <a:pt x="263745" y="0"/>
              </a:lnTo>
              <a:lnTo>
                <a:pt x="52749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37683" y="1816346"/>
        <a:ext cx="55677" cy="55677"/>
      </dsp:txXfrm>
    </dsp:sp>
    <dsp:sp modelId="{0868DA91-9BCB-4F93-875C-82592686B2C9}">
      <dsp:nvSpPr>
        <dsp:cNvPr id="0" name=""/>
        <dsp:cNvSpPr/>
      </dsp:nvSpPr>
      <dsp:spPr>
        <a:xfrm rot="16200000">
          <a:off x="-1708912" y="1933662"/>
          <a:ext cx="4219645" cy="801732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chemeClr val="tx1"/>
              </a:solidFill>
            </a:rPr>
            <a:t>ВСЕГО ДОХОДОВ</a:t>
          </a:r>
        </a:p>
      </dsp:txBody>
      <dsp:txXfrm>
        <a:off x="-1708912" y="1933662"/>
        <a:ext cx="4219645" cy="801732"/>
      </dsp:txXfrm>
    </dsp:sp>
    <dsp:sp modelId="{F03DAAEF-BDFC-44DC-82B3-9E35C41E74A4}">
      <dsp:nvSpPr>
        <dsp:cNvPr id="0" name=""/>
        <dsp:cNvSpPr/>
      </dsp:nvSpPr>
      <dsp:spPr>
        <a:xfrm>
          <a:off x="1329268" y="952974"/>
          <a:ext cx="2629682" cy="80173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НАЛОГОВЫЕ</a:t>
          </a:r>
        </a:p>
      </dsp:txBody>
      <dsp:txXfrm>
        <a:off x="1329268" y="952974"/>
        <a:ext cx="2629682" cy="801732"/>
      </dsp:txXfrm>
    </dsp:sp>
    <dsp:sp modelId="{402C299B-1115-4B69-9F53-641BD5B4A747}">
      <dsp:nvSpPr>
        <dsp:cNvPr id="0" name=""/>
        <dsp:cNvSpPr/>
      </dsp:nvSpPr>
      <dsp:spPr>
        <a:xfrm>
          <a:off x="1329268" y="1955140"/>
          <a:ext cx="2629682" cy="80173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НЕНАЛОГОВЫЕ</a:t>
          </a:r>
        </a:p>
      </dsp:txBody>
      <dsp:txXfrm>
        <a:off x="1329268" y="1955140"/>
        <a:ext cx="2629682" cy="801732"/>
      </dsp:txXfrm>
    </dsp:sp>
    <dsp:sp modelId="{89A1907F-2C8B-4753-95D9-783D15A8354E}">
      <dsp:nvSpPr>
        <dsp:cNvPr id="0" name=""/>
        <dsp:cNvSpPr/>
      </dsp:nvSpPr>
      <dsp:spPr>
        <a:xfrm>
          <a:off x="1329268" y="2957306"/>
          <a:ext cx="2629682" cy="801732"/>
        </a:xfrm>
        <a:prstGeom prst="rect">
          <a:avLst/>
        </a:prstGeom>
        <a:solidFill>
          <a:schemeClr val="tx2">
            <a:lumMod val="9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БЕЗВОЗМЕЗДНЫЕ</a:t>
          </a:r>
        </a:p>
      </dsp:txBody>
      <dsp:txXfrm>
        <a:off x="1329268" y="2957306"/>
        <a:ext cx="2629682" cy="801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7CCE-C272-407F-AA87-1ACE73692007}">
      <dsp:nvSpPr>
        <dsp:cNvPr id="0" name=""/>
        <dsp:cNvSpPr/>
      </dsp:nvSpPr>
      <dsp:spPr>
        <a:xfrm>
          <a:off x="0" y="115364"/>
          <a:ext cx="2294404" cy="1021202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1"/>
              </a:solidFill>
            </a:rPr>
            <a:t>Год выдачи кредита 2019 год</a:t>
          </a:r>
        </a:p>
      </dsp:txBody>
      <dsp:txXfrm>
        <a:off x="510601" y="115364"/>
        <a:ext cx="1273202" cy="1021202"/>
      </dsp:txXfrm>
    </dsp:sp>
    <dsp:sp modelId="{2EDB505F-44E4-4C04-AAE9-FCCA41A0574C}">
      <dsp:nvSpPr>
        <dsp:cNvPr id="0" name=""/>
        <dsp:cNvSpPr/>
      </dsp:nvSpPr>
      <dsp:spPr>
        <a:xfrm>
          <a:off x="2068905" y="160550"/>
          <a:ext cx="2294404" cy="917761"/>
        </a:xfrm>
        <a:prstGeom prst="chevron">
          <a:avLst/>
        </a:prstGeom>
        <a:solidFill>
          <a:schemeClr val="accent1">
            <a:shade val="80000"/>
            <a:hueOff val="32560"/>
            <a:satOff val="2334"/>
            <a:lumOff val="58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1"/>
              </a:solidFill>
            </a:rPr>
            <a:t>Остаток кредита на 01.01.2023г. –     1 430,00 </a:t>
          </a:r>
          <a:r>
            <a:rPr lang="ru-RU" sz="1200" kern="1200" dirty="0" err="1">
              <a:solidFill>
                <a:schemeClr val="bg1"/>
              </a:solidFill>
            </a:rPr>
            <a:t>тыс.руб</a:t>
          </a:r>
          <a:r>
            <a:rPr lang="ru-RU" sz="1200" kern="1200" dirty="0">
              <a:solidFill>
                <a:schemeClr val="bg1"/>
              </a:solidFill>
            </a:rPr>
            <a:t>.</a:t>
          </a:r>
        </a:p>
      </dsp:txBody>
      <dsp:txXfrm>
        <a:off x="2527786" y="160550"/>
        <a:ext cx="1376643" cy="917761"/>
      </dsp:txXfrm>
    </dsp:sp>
    <dsp:sp modelId="{62A022DD-8F46-47F2-B70A-FEA0EBC24CD2}">
      <dsp:nvSpPr>
        <dsp:cNvPr id="0" name=""/>
        <dsp:cNvSpPr/>
      </dsp:nvSpPr>
      <dsp:spPr>
        <a:xfrm>
          <a:off x="4133869" y="160550"/>
          <a:ext cx="2294404" cy="917761"/>
        </a:xfrm>
        <a:prstGeom prst="chevron">
          <a:avLst/>
        </a:prstGeom>
        <a:solidFill>
          <a:schemeClr val="accent1">
            <a:shade val="80000"/>
            <a:hueOff val="65119"/>
            <a:satOff val="4667"/>
            <a:lumOff val="117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1"/>
              </a:solidFill>
            </a:rPr>
            <a:t>Погашен кредит в 2023 году в сумме              1 430,00 </a:t>
          </a:r>
          <a:r>
            <a:rPr lang="ru-RU" sz="1200" kern="1200" dirty="0" err="1">
              <a:solidFill>
                <a:schemeClr val="bg1"/>
              </a:solidFill>
            </a:rPr>
            <a:t>тыс.руб</a:t>
          </a:r>
          <a:r>
            <a:rPr lang="ru-RU" sz="1200" kern="1200" dirty="0">
              <a:solidFill>
                <a:schemeClr val="bg1"/>
              </a:solidFill>
            </a:rPr>
            <a:t>. </a:t>
          </a:r>
        </a:p>
      </dsp:txBody>
      <dsp:txXfrm>
        <a:off x="4592750" y="160550"/>
        <a:ext cx="1376643" cy="917761"/>
      </dsp:txXfrm>
    </dsp:sp>
    <dsp:sp modelId="{DAA3DC70-C275-4A81-9D6E-CA451B9B734D}">
      <dsp:nvSpPr>
        <dsp:cNvPr id="0" name=""/>
        <dsp:cNvSpPr/>
      </dsp:nvSpPr>
      <dsp:spPr>
        <a:xfrm>
          <a:off x="6198833" y="160550"/>
          <a:ext cx="2294404" cy="917761"/>
        </a:xfrm>
        <a:prstGeom prst="chevron">
          <a:avLst/>
        </a:prstGeom>
        <a:solidFill>
          <a:schemeClr val="accent1">
            <a:shade val="80000"/>
            <a:hueOff val="97679"/>
            <a:satOff val="7001"/>
            <a:lumOff val="176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1"/>
              </a:solidFill>
            </a:rPr>
            <a:t>Остаток кредита на 01.01.2024г. – 0,00 </a:t>
          </a:r>
          <a:r>
            <a:rPr lang="ru-RU" sz="1200" kern="1200" dirty="0" err="1">
              <a:solidFill>
                <a:schemeClr val="bg1"/>
              </a:solidFill>
            </a:rPr>
            <a:t>тыс.руб</a:t>
          </a:r>
          <a:r>
            <a:rPr lang="ru-RU" sz="1200" kern="1200" dirty="0">
              <a:solidFill>
                <a:schemeClr val="bg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657714" y="160550"/>
        <a:ext cx="1376643" cy="9177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3DC70-C275-4A81-9D6E-CA451B9B734D}">
      <dsp:nvSpPr>
        <dsp:cNvPr id="0" name=""/>
        <dsp:cNvSpPr/>
      </dsp:nvSpPr>
      <dsp:spPr>
        <a:xfrm flipH="1">
          <a:off x="39576" y="246940"/>
          <a:ext cx="4062" cy="10189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9576" y="246940"/>
        <a:ext cx="4062" cy="101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3DC70-C275-4A81-9D6E-CA451B9B734D}">
      <dsp:nvSpPr>
        <dsp:cNvPr id="0" name=""/>
        <dsp:cNvSpPr/>
      </dsp:nvSpPr>
      <dsp:spPr>
        <a:xfrm flipH="1">
          <a:off x="39576" y="246940"/>
          <a:ext cx="4062" cy="10189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9576" y="246940"/>
        <a:ext cx="4062" cy="10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1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72" y="1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0CC944-6826-4275-A6B0-723E6CF68A87}" type="datetimeFigureOut">
              <a:rPr lang="ru-RU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2950"/>
            <a:ext cx="4973637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9"/>
            <a:ext cx="5408930" cy="4474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9443678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72" y="9443678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E54CE7-F7F7-4E86-AB3F-F79B4440F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17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AEBC3-0178-4E16-B3B7-1647E41EE17F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DD0AD-4820-4741-A637-B4417C2D57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946C5-22EF-4664-BD63-E909ECEF8DC3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6E44E-E6D2-4AE4-A458-69B3B0DEA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2D9DA-6D09-47C7-B097-39BE9588F524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05E24-1C63-4BCC-9577-C58A3CB385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2053B-6D0C-4773-8C7C-8A66BF1CEFCC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9B9AF-FCB9-4147-BB6E-95F769D38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D8DA2-CD04-49FD-8506-7C93CFB93808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16DF4-8331-4FC9-9D25-C6E82D80E7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1DF51-C047-4800-831D-A3ACD42A63A8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8DA3A-B488-4B76-B263-F0D3A074F3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7BBF7-A0C3-4FFE-B148-2B21396D6918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40F22-8437-4442-A2F9-B8BC0FDEE5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18292-4478-4076-9498-A34F703ED2B6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E8AA7-2492-43FA-B443-DED3F3C5F8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EA159-31D4-47D3-B965-572F2AB09006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D06E9-DAD1-4761-B417-C7D49CECE6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2D06F-06AC-47B5-8903-3BFFFE3F0E22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0D029-7F4C-4D02-8787-4BFA6E71CD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A20E4E-A40D-47AC-BB85-CA87E6D8E987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FC5DD-2263-4C91-87F4-A5FB05716F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C64801-C157-493A-971F-B16981839BEA}" type="datetimeFigureOut">
              <a:rPr lang="ru-RU" smtClean="0"/>
              <a:pPr>
                <a:defRPr/>
              </a:pPr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1FD340-578C-47CD-98C6-533B8C3283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  <p:sldLayoutId id="2147485030" r:id="rId8"/>
    <p:sldLayoutId id="2147485031" r:id="rId9"/>
    <p:sldLayoutId id="2147485032" r:id="rId10"/>
    <p:sldLayoutId id="214748503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9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51.png"/><Relationship Id="rId10" Type="http://schemas.microsoft.com/office/2007/relationships/diagramDrawing" Target="../diagrams/drawing4.xml"/><Relationship Id="rId4" Type="http://schemas.openxmlformats.org/officeDocument/2006/relationships/image" Target="../media/image50.png"/><Relationship Id="rId9" Type="http://schemas.openxmlformats.org/officeDocument/2006/relationships/diagramColors" Target="../diagrams/colors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chart" Target="../charts/chart9.xml"/><Relationship Id="rId4" Type="http://schemas.openxmlformats.org/officeDocument/2006/relationships/diagramData" Target="../diagrams/data6.xml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70" y="2"/>
            <a:ext cx="8327259" cy="908650"/>
          </a:xfrm>
          <a:noFill/>
        </p:spPr>
        <p:txBody>
          <a:bodyPr>
            <a:noAutofit/>
          </a:bodyPr>
          <a:lstStyle/>
          <a:p>
            <a:endParaRPr lang="ru-RU" sz="2800" b="0" dirty="0">
              <a:solidFill>
                <a:srgbClr val="00153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50" y="1268700"/>
            <a:ext cx="781371" cy="9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0" y="-45482"/>
            <a:ext cx="9168379" cy="690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87184"/>
            <a:ext cx="6063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ОТЧЕТ  ОБ ИСПОЛНЕНИИ  ТЯЖИНСКОГО  МУНИЦИПАЛЬНОГО  ОКРУГА за 2023 год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90" y="-2588"/>
            <a:ext cx="1043510" cy="141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647" y="538215"/>
            <a:ext cx="77663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47725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670" y="735025"/>
            <a:ext cx="78490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НАЛОГОВЫХ  ДОХОДОВ  БЮДЖЕТА        ТЯЖИНСКОГО  МУНИЦИПАЛЬНОГО  ОКРУГА  за  2023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04735"/>
              </p:ext>
            </p:extLst>
          </p:nvPr>
        </p:nvGraphicFramePr>
        <p:xfrm>
          <a:off x="539441" y="1449930"/>
          <a:ext cx="7705069" cy="2442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60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Наименование доходов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Уточненный план, </a:t>
                      </a:r>
                      <a:r>
                        <a:rPr lang="ru-RU" sz="1150" dirty="0" err="1"/>
                        <a:t>тыс.руб</a:t>
                      </a:r>
                      <a:r>
                        <a:rPr lang="ru-RU" sz="115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Исполнение, </a:t>
                      </a:r>
                      <a:r>
                        <a:rPr lang="ru-RU" sz="1150" dirty="0" err="1"/>
                        <a:t>тыс.руб</a:t>
                      </a:r>
                      <a:r>
                        <a:rPr lang="ru-RU" sz="115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%  исполнения</a:t>
                      </a:r>
                    </a:p>
                    <a:p>
                      <a:pPr algn="ctr"/>
                      <a:r>
                        <a:rPr lang="ru-RU" sz="1150" dirty="0"/>
                        <a:t> к плану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Доля в общей сумме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150">
                <a:tc>
                  <a:txBody>
                    <a:bodyPr/>
                    <a:lstStyle/>
                    <a:p>
                      <a:r>
                        <a:rPr lang="ru-RU" sz="1150" dirty="0"/>
                        <a:t>Налог на доходы физических лиц (НДФЛ)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147 266,00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157 693,57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107,08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67,05%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260">
                <a:tc>
                  <a:txBody>
                    <a:bodyPr/>
                    <a:lstStyle/>
                    <a:p>
                      <a:r>
                        <a:rPr lang="ru-RU" sz="1150" kern="1200" dirty="0">
                          <a:effectLst/>
                        </a:rPr>
                        <a:t>Налоги на товары (работы, услуги)</a:t>
                      </a:r>
                      <a:endParaRPr lang="ru-RU" sz="1150" b="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23 812,00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24 224,74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101,73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10,30%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dirty="0">
                          <a:effectLst/>
                        </a:rPr>
                        <a:t>Налоги на совокупный доход </a:t>
                      </a:r>
                      <a:endParaRPr lang="ru-RU" sz="115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27 852,00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27 577,40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99,01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11,73%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>
                          <a:effectLst/>
                        </a:rPr>
                        <a:t>Налоги на имущество</a:t>
                      </a:r>
                      <a:endParaRPr lang="ru-RU" sz="115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22 836,00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23 238,55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101,76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9,88%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035">
                <a:tc>
                  <a:txBody>
                    <a:bodyPr/>
                    <a:lstStyle/>
                    <a:p>
                      <a:r>
                        <a:rPr lang="ru-RU" sz="1150" dirty="0">
                          <a:effectLst/>
                        </a:rPr>
                        <a:t>Государственная</a:t>
                      </a:r>
                      <a:r>
                        <a:rPr lang="ru-RU" sz="1150" baseline="0" dirty="0">
                          <a:effectLst/>
                        </a:rPr>
                        <a:t> </a:t>
                      </a:r>
                      <a:r>
                        <a:rPr lang="ru-RU" sz="1150" dirty="0">
                          <a:effectLst/>
                        </a:rPr>
                        <a:t>пошлина</a:t>
                      </a:r>
                      <a:endParaRPr lang="ru-RU" sz="115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2 400,00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2 452,84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102,20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1,04%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40">
                <a:tc>
                  <a:txBody>
                    <a:bodyPr/>
                    <a:lstStyle/>
                    <a:p>
                      <a:r>
                        <a:rPr lang="ru-RU" sz="120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224 166,00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235 187,10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104,92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17847525"/>
              </p:ext>
            </p:extLst>
          </p:nvPr>
        </p:nvGraphicFramePr>
        <p:xfrm>
          <a:off x="611451" y="4005080"/>
          <a:ext cx="78120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409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670" y="735025"/>
            <a:ext cx="784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НЕНАЛОГОВЫХ  ДОХОДОВ  БЮДЖЕТА   ТЯЖИНСКОГО  МУНИЦИПАЛЬНОГО  ОКРУГА  за  2023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811716"/>
              </p:ext>
            </p:extLst>
          </p:nvPr>
        </p:nvGraphicFramePr>
        <p:xfrm>
          <a:off x="611450" y="1346326"/>
          <a:ext cx="7705069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03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0464"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Наименование доходов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Уточненный план, </a:t>
                      </a:r>
                      <a:r>
                        <a:rPr lang="ru-RU" sz="1100" dirty="0" err="1"/>
                        <a:t>тыс.руб</a:t>
                      </a:r>
                      <a:r>
                        <a:rPr lang="ru-RU" sz="11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Исполнение, </a:t>
                      </a:r>
                      <a:r>
                        <a:rPr lang="ru-RU" sz="1100" dirty="0" err="1"/>
                        <a:t>тыс.руб</a:t>
                      </a:r>
                      <a:r>
                        <a:rPr lang="ru-RU" sz="11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%  исполнения</a:t>
                      </a:r>
                    </a:p>
                    <a:p>
                      <a:pPr algn="ctr"/>
                      <a:r>
                        <a:rPr lang="ru-RU" sz="1100" dirty="0"/>
                        <a:t> к плану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Доля в общей сумме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68">
                <a:tc>
                  <a:txBody>
                    <a:bodyPr/>
                    <a:lstStyle/>
                    <a:p>
                      <a:r>
                        <a:rPr lang="ru-RU" sz="1100" dirty="0"/>
                        <a:t>Доходы от использования имущества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25 684,00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27 579,31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107,38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38,44%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114"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Платежи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пользование природными ресурсами</a:t>
                      </a:r>
                      <a:endParaRPr lang="ru-RU" sz="11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67,00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53,68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80,12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0,07%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effectLst/>
                        </a:rPr>
                        <a:t>Доходы от оказания платных услуг</a:t>
                      </a:r>
                      <a:r>
                        <a:rPr lang="ru-RU" sz="1100" kern="1200" baseline="0" dirty="0">
                          <a:effectLst/>
                        </a:rPr>
                        <a:t> и компенсации затрат государства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  <a:r>
                        <a:rPr lang="ru-RU" sz="1100" baseline="0" dirty="0"/>
                        <a:t> 581,00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1 608,00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101,71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2,25%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40</a:t>
                      </a:r>
                      <a:r>
                        <a:rPr lang="ru-RU" sz="1100" baseline="0" dirty="0"/>
                        <a:t> 210,00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40 212,88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100,01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56,05%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114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Штрафы,</a:t>
                      </a:r>
                      <a:r>
                        <a:rPr lang="ru-RU" sz="1100" baseline="0" dirty="0">
                          <a:effectLst/>
                        </a:rPr>
                        <a:t> санкции, возмещение ущерба</a:t>
                      </a:r>
                      <a:endParaRPr lang="ru-RU" sz="11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947,00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1 033,27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109,11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1,44%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867">
                <a:tc>
                  <a:txBody>
                    <a:bodyPr/>
                    <a:lstStyle/>
                    <a:p>
                      <a:r>
                        <a:rPr lang="ru-RU" sz="1100" b="0" dirty="0"/>
                        <a:t>Прочие неналоговые доходы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/>
                        <a:t>1 210,30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/>
                        <a:t>1 253,54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/>
                        <a:t>103,57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/>
                        <a:t>1,75%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827">
                <a:tc>
                  <a:txBody>
                    <a:bodyPr/>
                    <a:lstStyle/>
                    <a:p>
                      <a:r>
                        <a:rPr lang="ru-RU" sz="110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69 699,30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71 740,68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102,93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76808676"/>
              </p:ext>
            </p:extLst>
          </p:nvPr>
        </p:nvGraphicFramePr>
        <p:xfrm>
          <a:off x="1403560" y="6093370"/>
          <a:ext cx="216030" cy="35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0502944"/>
              </p:ext>
            </p:extLst>
          </p:nvPr>
        </p:nvGraphicFramePr>
        <p:xfrm>
          <a:off x="539440" y="4293120"/>
          <a:ext cx="8137130" cy="230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010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670" y="735025"/>
            <a:ext cx="851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ДРУГИХ БЮДЖЕТОВ БЮДЖЕТНОЙ СИСТЕМЫ РФ В БЮДЖЕТ ТЯЖИНСКОГО МУНИЦИПАЛЬНОГО ОКРУГА                 за  2023 год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68836"/>
              </p:ext>
            </p:extLst>
          </p:nvPr>
        </p:nvGraphicFramePr>
        <p:xfrm>
          <a:off x="539440" y="1566022"/>
          <a:ext cx="7802219" cy="202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36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58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8329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Наименование доходов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Уточненный план,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Исполнение,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 исполнения</a:t>
                      </a:r>
                    </a:p>
                    <a:p>
                      <a:pPr algn="ctr"/>
                      <a:r>
                        <a:rPr lang="ru-RU" sz="1200" dirty="0"/>
                        <a:t> к плану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Доля в общей сумме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078">
                <a:tc>
                  <a:txBody>
                    <a:bodyPr/>
                    <a:lstStyle/>
                    <a:p>
                      <a:r>
                        <a:rPr lang="ru-RU" sz="1200" dirty="0"/>
                        <a:t>Дотация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752 665,90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752 665,90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42,27%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628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</a:t>
                      </a:r>
                      <a:endParaRPr lang="ru-RU" sz="12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189 444,12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186 010,30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98,18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10,45%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</a:rPr>
                        <a:t>Субвенция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822 660,47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806 175,98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45,27%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Иные межбюджетные трансферты (МБТ)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36 612,82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35 792,99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97,76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2,01%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078">
                <a:tc>
                  <a:txBody>
                    <a:bodyPr/>
                    <a:lstStyle/>
                    <a:p>
                      <a:r>
                        <a:rPr lang="ru-RU" sz="120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1801 383,31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1 780 645,17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98,85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39287527"/>
              </p:ext>
            </p:extLst>
          </p:nvPr>
        </p:nvGraphicFramePr>
        <p:xfrm>
          <a:off x="1403560" y="6093370"/>
          <a:ext cx="216030" cy="35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201406"/>
              </p:ext>
            </p:extLst>
          </p:nvPr>
        </p:nvGraphicFramePr>
        <p:xfrm>
          <a:off x="467430" y="3933070"/>
          <a:ext cx="7885650" cy="26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766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380" y="836640"/>
            <a:ext cx="806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БЮДЖЕТА ТЯЖИНСКОГО МУНИЦИПАЛЬНОГО ОКРУГА ПО ОТРАСЛЕВОМУ ПРИЗНАКУ в 2023 году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07270"/>
              </p:ext>
            </p:extLst>
          </p:nvPr>
        </p:nvGraphicFramePr>
        <p:xfrm>
          <a:off x="579920" y="1566022"/>
          <a:ext cx="7993110" cy="48153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2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9849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план, </a:t>
                      </a:r>
                      <a:r>
                        <a:rPr lang="ru-RU" sz="1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</a:t>
                      </a:r>
                      <a:r>
                        <a:rPr lang="ru-RU" sz="1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%  исполнения</a:t>
                      </a:r>
                    </a:p>
                    <a:p>
                      <a:pPr algn="ctr"/>
                      <a:r>
                        <a:rPr lang="ru-RU" sz="1300" dirty="0"/>
                        <a:t> к плану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Доля в общей сумме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ru-RU" sz="1200" dirty="0"/>
                        <a:t>Общегосударственные расходы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154 484,90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151 591,33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7,30%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470">
                <a:tc>
                  <a:txBody>
                    <a:bodyPr/>
                    <a:lstStyle/>
                    <a:p>
                      <a:r>
                        <a:rPr lang="ru-RU" sz="1200" dirty="0"/>
                        <a:t>Национальная</a:t>
                      </a:r>
                      <a:r>
                        <a:rPr lang="ru-RU" sz="1200" baseline="0" dirty="0"/>
                        <a:t> оборона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1 950,90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1 950,90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Национальная безопасность и правоохранительная деятельность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93 446,10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92 963,45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4,48%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Национальная экономика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139 225,67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132 305,58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6,38%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362 318,41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344 044,06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16,58%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Охрана окружающей среды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6 380,58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6 089,71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886 514,88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873 322,66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42,07%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7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222 792,31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218 201,85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10,52%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8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354,60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253 096,01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12,19%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426,97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426,97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594">
                <a:tc>
                  <a:txBody>
                    <a:bodyPr/>
                    <a:lstStyle/>
                    <a:p>
                      <a:r>
                        <a:rPr lang="ru-RU" sz="1200" dirty="0"/>
                        <a:t>Средства массовой информация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Обслуживание государственного (муниципального) внутреннего долга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0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2 123 596,05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2 075 693,25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20" y="116539"/>
            <a:ext cx="1416602" cy="10432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238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380" y="764630"/>
            <a:ext cx="864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ИСПОЛНЕНИЯ  РАСХОДОВ ТЯЖИНСКОГО  МУНИЦИПАЛЬНОГО ОКРУГА ПО ОТРАСЛЕВОМУ ПРИЗНАКУ в 2023 году (</a:t>
            </a:r>
            <a:r>
              <a:rPr lang="ru-RU" dirty="0" err="1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62939879"/>
              </p:ext>
            </p:extLst>
          </p:nvPr>
        </p:nvGraphicFramePr>
        <p:xfrm>
          <a:off x="107380" y="1566022"/>
          <a:ext cx="8929240" cy="488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6835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" y="-360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90" y="764630"/>
            <a:ext cx="7561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ТЯЖИНСКОГО МУНИЦИПАЛЬНОГО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НАПРАВЛЕННЫЕ НА РЕШЕНИЕ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ОБЩЕГОСУДАРСТВЕННЫХ ВОПРОСОВ в 2023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250773"/>
              </p:ext>
            </p:extLst>
          </p:nvPr>
        </p:nvGraphicFramePr>
        <p:xfrm>
          <a:off x="323410" y="1772770"/>
          <a:ext cx="6768940" cy="473487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28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0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Наименование расходов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Уточненный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план,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Исполнено,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Функционирование высшего должностного лица муниципального образования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2 538,25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2 533,69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  <a:p>
                      <a:pPr algn="ctr"/>
                      <a:r>
                        <a:rPr lang="ru-RU" sz="1300" dirty="0"/>
                        <a:t>99,82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Функционирование законодательных (представительных) органов муниципального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</a:rPr>
                        <a:t> образования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2 643,20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2 635,52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  <a:p>
                      <a:pPr algn="ctr"/>
                      <a:r>
                        <a:rPr lang="ru-RU" sz="1300" dirty="0"/>
                        <a:t>99,71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6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Функционирование законодательных (представительных) органов муниципального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</a:rPr>
                        <a:t> образования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52 781,99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52 143,89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  <a:p>
                      <a:pPr algn="ctr"/>
                      <a:r>
                        <a:rPr lang="ru-RU" sz="1300" dirty="0"/>
                        <a:t>98,79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98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Судебная система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0,50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0,50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6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Обеспечение деятельности финансовых органов и органов финансового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</a:rPr>
                        <a:t> (финансово-бюджетного) надзора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</a:t>
                      </a:r>
                    </a:p>
                    <a:p>
                      <a:pPr algn="ctr"/>
                      <a:r>
                        <a:rPr lang="ru-RU" sz="1400" dirty="0"/>
                        <a:t>15 914,37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15 718,75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/>
                        <a:t>98,77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56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Другие общегосударственные вопросы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80 606,59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78 558,98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97,46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564">
                <a:tc>
                  <a:txBody>
                    <a:bodyPr/>
                    <a:lstStyle/>
                    <a:p>
                      <a:r>
                        <a:rPr lang="ru-RU" sz="140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154 484,90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151 591,33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98,13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49" y="1566022"/>
            <a:ext cx="1636661" cy="1137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50" y="2780910"/>
            <a:ext cx="1636660" cy="1224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50" y="4077090"/>
            <a:ext cx="1636660" cy="1224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49" y="5412574"/>
            <a:ext cx="1636660" cy="1212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78" y="81393"/>
            <a:ext cx="1632822" cy="12593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50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" y="54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90" y="764630"/>
            <a:ext cx="7633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ТЯЖИНСКОГО МУНИЦИПАЛЬНОГО ОКРУГА В ОБЛАСТИ НАЦИОНАЛЬНОЙ ОБОРОНЫ И БЕЗОПАСНОСТИ,  ПРАВООХРАНИТЕЛЬНОЙ ДЕЯТЕЛЬНОСТИ в 2023 году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28395"/>
              </p:ext>
            </p:extLst>
          </p:nvPr>
        </p:nvGraphicFramePr>
        <p:xfrm>
          <a:off x="457200" y="1787927"/>
          <a:ext cx="6768940" cy="46044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28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0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Наименование расходов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Уточненный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план,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Исполнено,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103">
                <a:tc>
                  <a:txBody>
                    <a:bodyPr/>
                    <a:lstStyle/>
                    <a:p>
                      <a:r>
                        <a:rPr lang="ru-RU" sz="12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50" dirty="0"/>
                    </a:p>
                    <a:p>
                      <a:pPr algn="ctr"/>
                      <a:r>
                        <a:rPr lang="ru-RU" sz="1250" dirty="0"/>
                        <a:t>1 950,90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50" dirty="0"/>
                    </a:p>
                    <a:p>
                      <a:pPr algn="ctr"/>
                      <a:r>
                        <a:rPr lang="ru-RU" sz="1250" dirty="0"/>
                        <a:t>1 950,90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50" dirty="0"/>
                    </a:p>
                    <a:p>
                      <a:pPr algn="ctr"/>
                      <a:r>
                        <a:rPr lang="ru-RU" sz="125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мероприятий по территориальной и гражданской обороне, защите населения от чрезвычайных ситуаций природного и</a:t>
                      </a:r>
                      <a:r>
                        <a:rPr lang="ru-RU" sz="125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техногенного характера</a:t>
                      </a:r>
                      <a:r>
                        <a:rPr lang="ru-RU" sz="12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5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50" dirty="0"/>
                    </a:p>
                    <a:p>
                      <a:pPr algn="ctr"/>
                      <a:r>
                        <a:rPr lang="ru-RU" sz="1250" dirty="0"/>
                        <a:t>9 888,23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50" dirty="0"/>
                    </a:p>
                    <a:p>
                      <a:pPr algn="ctr"/>
                      <a:r>
                        <a:rPr lang="ru-RU" sz="1250" dirty="0"/>
                        <a:t>9 446,53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50" dirty="0"/>
                    </a:p>
                    <a:p>
                      <a:pPr algn="ctr"/>
                      <a:r>
                        <a:rPr lang="ru-RU" sz="1250" dirty="0"/>
                        <a:t>95,53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25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ЕДДС и ОС «112»</a:t>
                      </a:r>
                      <a:endParaRPr lang="ru-RU" sz="125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6 182,95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6 159,93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99,63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дорожного движения</a:t>
                      </a:r>
                      <a:endParaRPr lang="ru-RU" sz="125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3</a:t>
                      </a:r>
                      <a:r>
                        <a:rPr lang="ru-RU" sz="1250" baseline="0" dirty="0"/>
                        <a:t> 461,20</a:t>
                      </a:r>
                      <a:endParaRPr lang="ru-RU" sz="125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3 461,20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1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Реализация мероприятий по обеспечению</a:t>
                      </a:r>
                      <a:r>
                        <a:rPr lang="ru-RU" sz="125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пожарной безопасности</a:t>
                      </a:r>
                      <a:endParaRPr lang="ru-RU" sz="125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18 680,15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18 680,15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/>
                        <a:t>Модернизация автоматизированной</a:t>
                      </a:r>
                      <a:r>
                        <a:rPr lang="ru-RU" sz="1250" baseline="0" dirty="0"/>
                        <a:t> системы централизованного оповещения населения</a:t>
                      </a:r>
                      <a:endParaRPr lang="ru-RU" sz="125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44 864,95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44 864,95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мероприятия</a:t>
                      </a:r>
                      <a:endParaRPr lang="ru-RU" sz="125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10 368,62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10 350,69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99,83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564">
                <a:tc>
                  <a:txBody>
                    <a:bodyPr/>
                    <a:lstStyle/>
                    <a:p>
                      <a:r>
                        <a:rPr lang="ru-RU" sz="125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/>
                        <a:t>95 397,00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/>
                        <a:t>94 914,35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/>
                        <a:t>99,49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50" y="3267708"/>
            <a:ext cx="458280" cy="342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05" y="4376868"/>
            <a:ext cx="645455" cy="515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11" y="5517290"/>
            <a:ext cx="409165" cy="30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47" y="2780910"/>
            <a:ext cx="1636466" cy="1228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47" y="4090131"/>
            <a:ext cx="1638060" cy="1089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www.tyazhin.ru/_nw/169/4576468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48" y="5229251"/>
            <a:ext cx="1638059" cy="1296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49" y="60804"/>
            <a:ext cx="1244163" cy="12078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48" y="1381357"/>
            <a:ext cx="1636464" cy="1327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55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00" y="764630"/>
            <a:ext cx="748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ТЯЖИНСКОГО МУНИЦИПАЛЬНОГО ОКРУГА</a:t>
            </a:r>
          </a:p>
          <a:p>
            <a:pPr algn="ctr"/>
            <a:r>
              <a:rPr lang="ru-RU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ЭКОНОМИКИ в 2023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61873"/>
              </p:ext>
            </p:extLst>
          </p:nvPr>
        </p:nvGraphicFramePr>
        <p:xfrm>
          <a:off x="251400" y="1484730"/>
          <a:ext cx="7201000" cy="478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5486">
                <a:tc>
                  <a:txBody>
                    <a:bodyPr/>
                    <a:lstStyle/>
                    <a:p>
                      <a:r>
                        <a:rPr lang="ru-RU" sz="1300" dirty="0"/>
                        <a:t>Наименование  расходов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Уточненный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план,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Исполнено,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478">
                <a:tc>
                  <a:txBody>
                    <a:bodyPr/>
                    <a:lstStyle/>
                    <a:p>
                      <a:r>
                        <a:rPr lang="ru-RU" sz="1400" dirty="0"/>
                        <a:t>Возмещение разницы в цене за уголь, реализуемый</a:t>
                      </a:r>
                      <a:r>
                        <a:rPr lang="ru-RU" sz="1400" baseline="0" dirty="0"/>
                        <a:t> населению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48 008,85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43 317,71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90,23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1851">
                <a:tc>
                  <a:txBody>
                    <a:bodyPr/>
                    <a:lstStyle/>
                    <a:p>
                      <a:r>
                        <a:rPr lang="ru-RU" sz="1400" dirty="0"/>
                        <a:t>Расходы на проектирование, строительство, капитальный ремонт, содержание </a:t>
                      </a:r>
                      <a:r>
                        <a:rPr lang="ru-RU" sz="1400" baseline="0" dirty="0"/>
                        <a:t>дорог общего пользования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86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080,47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83 991,57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97,57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8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Работы по технической инвентаризации, паспортизации объектов, межеванию земельных участков, установление</a:t>
                      </a:r>
                      <a:r>
                        <a:rPr lang="ru-RU" sz="1400" baseline="0" dirty="0"/>
                        <a:t> границ населенных пунктов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3 539,50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3 399,45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96,04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8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Реализация</a:t>
                      </a:r>
                      <a:r>
                        <a:rPr lang="ru-RU" sz="1400" baseline="0" dirty="0"/>
                        <a:t> государственной программы по формированию современной городской среды (ремонт дворовых территорий)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1 168,85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1 168,85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478">
                <a:tc>
                  <a:txBody>
                    <a:bodyPr/>
                    <a:lstStyle/>
                    <a:p>
                      <a:r>
                        <a:rPr lang="ru-RU" sz="1400" dirty="0"/>
                        <a:t>Стимулирование и поощрение</a:t>
                      </a:r>
                      <a:r>
                        <a:rPr lang="ru-RU" sz="1400" baseline="0" dirty="0"/>
                        <a:t> по итогам работы в агропромышленном комплексе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428,00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428,00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r>
                        <a:rPr lang="ru-RU" sz="140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139 225,67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132 305,58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95,03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847" y="1381356"/>
            <a:ext cx="1454716" cy="175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95" y="3199050"/>
            <a:ext cx="1456029" cy="936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93" y="5244672"/>
            <a:ext cx="1456030" cy="1020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95" y="4167430"/>
            <a:ext cx="1456028" cy="1053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38" y="116540"/>
            <a:ext cx="1321124" cy="12241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96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380" y="735025"/>
            <a:ext cx="784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ТЯЖИНСКОГО МУНИЦИПАЛЬНОГО ОКРУГА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 – КОММУНАЛЬНОЕ ХОЗЯЙСТВО  в 2023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853699"/>
              </p:ext>
            </p:extLst>
          </p:nvPr>
        </p:nvGraphicFramePr>
        <p:xfrm>
          <a:off x="179390" y="1412721"/>
          <a:ext cx="7128990" cy="510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2090">
                <a:tc>
                  <a:txBody>
                    <a:bodyPr/>
                    <a:lstStyle/>
                    <a:p>
                      <a:r>
                        <a:rPr lang="ru-RU" sz="1200" dirty="0"/>
                        <a:t>Наименование расходов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Уточненный план,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Исполнено,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Приобретение квартир в муниципальную собственность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24 349,45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24 349,45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ru-RU" sz="1200" dirty="0"/>
                        <a:t>Переселение граждан из  аварийного жилого</a:t>
                      </a:r>
                      <a:r>
                        <a:rPr lang="ru-RU" sz="1200" baseline="0" dirty="0"/>
                        <a:t> фонда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2 671,48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2 671,48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Компенсация</a:t>
                      </a:r>
                      <a:r>
                        <a:rPr lang="ru-RU" sz="1200" baseline="0" dirty="0"/>
                        <a:t> выпадающих  доходов организациям,  предоставляющим населению услуги по тарифам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141 783,05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132 900,82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93,73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Капитальный и текущий</a:t>
                      </a:r>
                      <a:r>
                        <a:rPr lang="ru-RU" sz="1200" baseline="0" dirty="0"/>
                        <a:t> ремонт муниципального жилфонда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1 781,32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1 779,00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99,87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029">
                <a:tc>
                  <a:txBody>
                    <a:bodyPr/>
                    <a:lstStyle/>
                    <a:p>
                      <a:r>
                        <a:rPr lang="ru-RU" sz="1200" dirty="0"/>
                        <a:t>Поддержка ЖКХ, в том числе по программе подготовки к</a:t>
                      </a:r>
                      <a:r>
                        <a:rPr lang="ru-RU" sz="1200" baseline="0" dirty="0"/>
                        <a:t> зиме, санация предприятий ЖКХ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137 537,70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135 467,24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98,49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Благоустройство территорий, содержание и обустройство кладбищ, биотермических ям, деятельность по обращению с животными без владельцев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40 286,82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33 495,61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83,14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Реализация проектов инициативного бюджетирования и госпрограммы по формированию современной городской среды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13 120,25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12 592,12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95,97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Уплата налогов, сборов, штрафов и исполнение обязательств по исполнительным листам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788,34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788,34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362 318,41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344 044,06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94,96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9" name="Рисунок 8" descr="http://www.tyazhin.ru/_nw/154/1152162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08" y="1393872"/>
            <a:ext cx="1465287" cy="82347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" name="Рисунок 9" descr="http://www.tyazhin.ru/_nw/167/096591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09" y="2348850"/>
            <a:ext cx="1446342" cy="129618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Рисунок 11" descr="http://www.tyazhin.ru/_nw/162/222406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93" y="3789050"/>
            <a:ext cx="1446343" cy="129618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Рисунок 12" descr="http://www.tyazhin.ru/_nw/162/492236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05" y="5229250"/>
            <a:ext cx="1446345" cy="115216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766" y="121533"/>
            <a:ext cx="1292854" cy="12269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187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90" y="721988"/>
            <a:ext cx="76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ТЯЖИНСКОГО МУНИЦИПАЛЬНОГО ОКРУГА  В СФЕРЕ ОБРАЗОВАНИЯ в 2023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93223"/>
              </p:ext>
            </p:extLst>
          </p:nvPr>
        </p:nvGraphicFramePr>
        <p:xfrm>
          <a:off x="210445" y="1368319"/>
          <a:ext cx="6912961" cy="526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Наименование  расходов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Уточненный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план,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Исполнено,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562">
                <a:tc>
                  <a:txBody>
                    <a:bodyPr/>
                    <a:lstStyle/>
                    <a:p>
                      <a:r>
                        <a:rPr lang="ru-RU" sz="1200" dirty="0"/>
                        <a:t>Детские дошкольные учреждения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222 914,39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219 537,70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98,49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Школы - детские</a:t>
                      </a:r>
                      <a:r>
                        <a:rPr lang="ru-RU" sz="1200" baseline="0" dirty="0"/>
                        <a:t> сады, школы начальные, неполные средние, средние, в  т.ч.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397 943,07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391 795,62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98,46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521">
                <a:tc>
                  <a:txBody>
                    <a:bodyPr/>
                    <a:lstStyle/>
                    <a:p>
                      <a:r>
                        <a:rPr lang="ru-RU" sz="1200" dirty="0"/>
                        <a:t>Коррекционная школа - интернат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12 537,39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11 644,57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92,88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091">
                <a:tc>
                  <a:txBody>
                    <a:bodyPr/>
                    <a:lstStyle/>
                    <a:p>
                      <a:r>
                        <a:rPr lang="ru-RU" sz="1200" dirty="0"/>
                        <a:t>Детский дом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24 655,10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24 260,18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98,40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591">
                <a:tc>
                  <a:txBody>
                    <a:bodyPr/>
                    <a:lstStyle/>
                    <a:p>
                      <a:r>
                        <a:rPr lang="ru-RU" sz="1200" dirty="0"/>
                        <a:t>Создание и функционирование</a:t>
                      </a:r>
                      <a:r>
                        <a:rPr lang="ru-RU" sz="1200" baseline="0" dirty="0"/>
                        <a:t> центров образования цифрового и гуманитарного профилей «Точка роста»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19 023,00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19 023,00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591">
                <a:tc>
                  <a:txBody>
                    <a:bodyPr/>
                    <a:lstStyle/>
                    <a:p>
                      <a:r>
                        <a:rPr lang="ru-RU" sz="1200" dirty="0"/>
                        <a:t>Организация бесплатного горячего питания обучающихся, получающих начальное общее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12 625,40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12 625,40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4646727"/>
                  </a:ext>
                </a:extLst>
              </a:tr>
              <a:tr h="268591">
                <a:tc>
                  <a:txBody>
                    <a:bodyPr/>
                    <a:lstStyle/>
                    <a:p>
                      <a:r>
                        <a:rPr lang="ru-RU" sz="1200" dirty="0"/>
                        <a:t>Услуги аутсорсинга и выплаты за классное руководство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60 541,60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59 721,77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98,65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1193943"/>
                  </a:ext>
                </a:extLst>
              </a:tr>
              <a:tr h="268591">
                <a:tc>
                  <a:txBody>
                    <a:bodyPr/>
                    <a:lstStyle/>
                    <a:p>
                      <a:r>
                        <a:rPr lang="ru-RU" sz="1200" dirty="0"/>
                        <a:t>Учреждения по внешкольной работе с детьми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89 342,63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88 275,12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98,80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2175775"/>
                  </a:ext>
                </a:extLst>
              </a:tr>
              <a:tr h="282311">
                <a:tc>
                  <a:txBody>
                    <a:bodyPr/>
                    <a:lstStyle/>
                    <a:p>
                      <a:r>
                        <a:rPr lang="ru-RU" sz="1200" dirty="0"/>
                        <a:t>Прочие учреждения образования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34 037,70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33 814,52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99,34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828">
                <a:tc>
                  <a:txBody>
                    <a:bodyPr/>
                    <a:lstStyle/>
                    <a:p>
                      <a:r>
                        <a:rPr lang="ru-RU" sz="1200" dirty="0"/>
                        <a:t>Организация летнего отдыха и оздоровления</a:t>
                      </a:r>
                      <a:r>
                        <a:rPr lang="ru-RU" sz="1200" baseline="0" dirty="0"/>
                        <a:t> детей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2 271,30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2 271,30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089">
                <a:tc>
                  <a:txBody>
                    <a:bodyPr/>
                    <a:lstStyle/>
                    <a:p>
                      <a:r>
                        <a:rPr lang="ru-RU" sz="1200" dirty="0"/>
                        <a:t>Прочие расходы</a:t>
                      </a:r>
                      <a:r>
                        <a:rPr lang="ru-RU" sz="1200" baseline="0" dirty="0"/>
                        <a:t> в сфере образования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10 623,30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10 353,48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97,38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886 514,88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873 322,66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98,51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64" y="1333328"/>
            <a:ext cx="1751937" cy="12182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http://www.tyazhin.ru/_nw/167/946213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64" y="2636890"/>
            <a:ext cx="1751938" cy="10741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http://www.tyazhin.ru/_nw/163/942179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65" y="5085230"/>
            <a:ext cx="1751937" cy="12241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http://www.tyazhin.ru/_nw/154/936319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05" y="3855080"/>
            <a:ext cx="1751937" cy="1137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40" y="58565"/>
            <a:ext cx="1277162" cy="11925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32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92"/>
            <a:ext cx="9144000" cy="689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11" y="764630"/>
            <a:ext cx="3393219" cy="547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00" y="931075"/>
            <a:ext cx="5412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   </a:t>
            </a:r>
            <a:r>
              <a:rPr lang="ru-RU" sz="2800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ДЛЯ ГРАЖДАН</a:t>
            </a:r>
            <a:r>
              <a:rPr lang="ru-RU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ресурс, содержащий данные об исполнении бюджета за отчетный финансовый год, в доступной форме для широкого круга заинтересованных пользователей.</a:t>
            </a:r>
            <a:b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Подготовлен на основании Решения Совета  народных депутатов     Тяжинского муниципального округа от  16.05.2024г.  № 523    «Об исполнении    бюджета Тяжинского муниципального округа за 2023 год»</a:t>
            </a:r>
          </a:p>
        </p:txBody>
      </p:sp>
    </p:spTree>
    <p:extLst>
      <p:ext uri="{BB962C8B-B14F-4D97-AF65-F5344CB8AC3E}">
        <p14:creationId xmlns:p14="http://schemas.microsoft.com/office/powerpoint/2010/main" val="1147367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90" y="714871"/>
            <a:ext cx="734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ТЯЖИНСКОГО МУНИЦИПАЛЬНОГО ОКРУГА  В СФЕРЕ КУЛЬТУРЫ И КИНЕМАТОГРАФИИ в 2023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716671"/>
              </p:ext>
            </p:extLst>
          </p:nvPr>
        </p:nvGraphicFramePr>
        <p:xfrm>
          <a:off x="323410" y="1381356"/>
          <a:ext cx="6654273" cy="514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7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Наименование  расходов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Уточненный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план,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Исполнено,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% исполнения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850">
                <a:tc>
                  <a:txBody>
                    <a:bodyPr/>
                    <a:lstStyle/>
                    <a:p>
                      <a:r>
                        <a:rPr lang="ru-RU" sz="1200" dirty="0"/>
                        <a:t>Дворцы и дом культуры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121 998,90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118 421,64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97,07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438">
                <a:tc>
                  <a:txBody>
                    <a:bodyPr/>
                    <a:lstStyle/>
                    <a:p>
                      <a:r>
                        <a:rPr lang="ru-RU" sz="1200" dirty="0"/>
                        <a:t>Музеи и постоянные выставки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1 347,30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1 341,08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99,54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105">
                <a:tc>
                  <a:txBody>
                    <a:bodyPr/>
                    <a:lstStyle/>
                    <a:p>
                      <a:r>
                        <a:rPr lang="ru-RU" sz="1200" dirty="0"/>
                        <a:t>Библиотеки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39 183,00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38 779,50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98,97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r>
                        <a:rPr lang="ru-RU" sz="1200" dirty="0"/>
                        <a:t>Центр по техническому и бухгалтерскому обслуживанию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52 109,84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51 718,72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99,25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9771">
                <a:tc>
                  <a:txBody>
                    <a:bodyPr/>
                    <a:lstStyle/>
                    <a:p>
                      <a:r>
                        <a:rPr lang="ru-RU" sz="1200" dirty="0"/>
                        <a:t>Ежемесячные выплаты стимулирующего</a:t>
                      </a:r>
                      <a:r>
                        <a:rPr lang="ru-RU" sz="1200" baseline="0" dirty="0"/>
                        <a:t> характера работникам муниципальных библиотек, муниципальных музеев и культурно – досуговых учреждений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5 055,67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4</a:t>
                      </a:r>
                      <a:r>
                        <a:rPr lang="ru-RU" sz="1200" baseline="0" dirty="0"/>
                        <a:t> 923,54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97,39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r>
                        <a:rPr lang="ru-RU" sz="1200" dirty="0"/>
                        <a:t>Финансирование органов местного</a:t>
                      </a:r>
                      <a:r>
                        <a:rPr lang="ru-RU" sz="1200" baseline="0" dirty="0"/>
                        <a:t> самоуправления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1 767,60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1 687,37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95,49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7600"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развития и укрепление материально - технической базы домов культуры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1 240,00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1 240,00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549">
                <a:tc>
                  <a:txBody>
                    <a:bodyPr/>
                    <a:lstStyle/>
                    <a:p>
                      <a:r>
                        <a:rPr lang="ru-RU" sz="1200" dirty="0"/>
                        <a:t>Поддержка добровольческих движений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03">
                <a:tc>
                  <a:txBody>
                    <a:bodyPr/>
                    <a:lstStyle/>
                    <a:p>
                      <a:r>
                        <a:rPr lang="ru-RU" sz="1200" dirty="0"/>
                        <a:t>Прочие расходы в области культуры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r>
                        <a:rPr lang="ru-RU" sz="120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222 792,31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218 201,85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97,94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7" name="Рисунок 6" descr="http://www.tyazhin.ru/_nw/159/746087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15" y="1363628"/>
            <a:ext cx="1826902" cy="1168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http://www.tyazhin.ru/_nw/159/0171649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15" y="2633130"/>
            <a:ext cx="1826902" cy="11521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http://www.tyazhin.ru/_nw/155/940282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19" y="3853743"/>
            <a:ext cx="1826901" cy="12314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http://www.tyazhin.ru/_nw/156/0286609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19" y="5149923"/>
            <a:ext cx="1826901" cy="13540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33" y="116539"/>
            <a:ext cx="1294487" cy="11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70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50" y="-23621"/>
            <a:ext cx="9288655" cy="696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380" y="764630"/>
            <a:ext cx="748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ТЯЖИНСКОГО МУНИЦИПАЛЬНОГО ОКРУГА    В СФЕРЕ СОЦИАЛЬНОЙ ПОЛИТИКИ в 2023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66539"/>
              </p:ext>
            </p:extLst>
          </p:nvPr>
        </p:nvGraphicFramePr>
        <p:xfrm>
          <a:off x="191508" y="1566021"/>
          <a:ext cx="6756822" cy="476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Наименование расходов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Уточненный план,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Исполнено,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 исполнения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Комплексный центр социального обслуживания населения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63 929,50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63 929,50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Реабилитационный центр для несовершеннолетних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40 546,30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40 541,70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99,98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518">
                <a:tc>
                  <a:txBody>
                    <a:bodyPr/>
                    <a:lstStyle/>
                    <a:p>
                      <a:r>
                        <a:rPr lang="ru-RU" sz="1200" dirty="0"/>
                        <a:t>Управление социальной защиты населения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17 879,80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17 857,41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99,87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Муниципальная пенсия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10 450,50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10 440,16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99,90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Меры социальной поддержки отдельных категорий граждан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32 711,50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32 009,32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97,85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Жилье молодым семьям, жилье детям сиротам, меры социальной поддержки семей с детьми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88 501,97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87</a:t>
                      </a:r>
                      <a:r>
                        <a:rPr lang="ru-RU" sz="1200" baseline="0" dirty="0"/>
                        <a:t> 982,93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99,41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Субсидия</a:t>
                      </a:r>
                      <a:r>
                        <a:rPr lang="ru-RU" sz="1200" baseline="0" dirty="0"/>
                        <a:t> на поддержку некоммерческих организаций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112,56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112,56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Выплата вознаграждения за звание  «Почетный гражданин»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222,47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222,43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99,98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254 354,60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253 096,01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99,50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Рисунок 6" descr="http://www.tyazhin.ru/_nw/160/851661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70" y="1566021"/>
            <a:ext cx="1726962" cy="13599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http://www.tyazhin.ru/_nw/155/394589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70" y="2992622"/>
            <a:ext cx="1726962" cy="12241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http://www.tyazhin.ru/_nw/163/570627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18" y="4296251"/>
            <a:ext cx="863481" cy="13681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http://www.tyazhin.ru/_nw/168/s1123402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66" y="4942947"/>
            <a:ext cx="879163" cy="12904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48" y="116540"/>
            <a:ext cx="1300992" cy="1300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407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090" y="722415"/>
            <a:ext cx="79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ТЯЖИНСКОГО МУНИЦИПАЛЬНОГО ОКРУГА  В СФЕРЕ СРЕДСТВ МАССОВОЙ ИНФОРМАЦИИ,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в 2023 году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13364"/>
              </p:ext>
            </p:extLst>
          </p:nvPr>
        </p:nvGraphicFramePr>
        <p:xfrm>
          <a:off x="294252" y="1700760"/>
          <a:ext cx="6654079" cy="195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  <a:p>
                      <a:r>
                        <a:rPr lang="ru-RU" sz="1200" dirty="0"/>
                        <a:t>Наименование расходов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Уточненный план,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Исполнено,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</a:t>
                      </a:r>
                      <a:r>
                        <a:rPr lang="ru-RU" sz="1200" baseline="0" dirty="0"/>
                        <a:t> исполнения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Субсидия редакции</a:t>
                      </a:r>
                      <a:r>
                        <a:rPr lang="ru-RU" sz="1200" baseline="0" dirty="0"/>
                        <a:t> газеты «Призыв» на освещение деятельности органов местного самоуправления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1 700,00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1 700,00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060">
                <a:tc>
                  <a:txBody>
                    <a:bodyPr/>
                    <a:lstStyle/>
                    <a:p>
                      <a:r>
                        <a:rPr lang="ru-RU" sz="1200" dirty="0"/>
                        <a:t>Физическая</a:t>
                      </a:r>
                      <a:r>
                        <a:rPr lang="ru-RU" sz="1200" baseline="0" dirty="0"/>
                        <a:t> культура и спорт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426,97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426,97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2 126,97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2 126,97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9" name="Рисунок 8" descr="http://www.tyazhin.ru/_nw/157/574313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09" y="2102378"/>
            <a:ext cx="907920" cy="5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80" y="1395129"/>
            <a:ext cx="1521141" cy="1414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80" y="2817929"/>
            <a:ext cx="1501005" cy="129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420" y="4083893"/>
            <a:ext cx="655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СТРУКТУРЕ МУНИЦИПАЛЬНОГО ДОЛГА  за 2023 год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43245895"/>
              </p:ext>
            </p:extLst>
          </p:nvPr>
        </p:nvGraphicFramePr>
        <p:xfrm>
          <a:off x="312205" y="4422447"/>
          <a:ext cx="8497180" cy="12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3410" y="5733320"/>
            <a:ext cx="84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+mn-lt"/>
              </a:rPr>
              <a:t>Расходы на обслуживание муниципального долга в 2023 году  составили 0,73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тыс.руб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.  (уплата процентов за пользованием бюджетным кредитом) при утвержденных бюджетных назначений 0,73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тыс.рублей</a:t>
            </a:r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6411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21646"/>
              </p:ext>
            </p:extLst>
          </p:nvPr>
        </p:nvGraphicFramePr>
        <p:xfrm>
          <a:off x="305717" y="1340710"/>
          <a:ext cx="8604576" cy="518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9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2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2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7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9770">
                <a:tc>
                  <a:txBody>
                    <a:bodyPr/>
                    <a:lstStyle/>
                    <a:p>
                      <a:endParaRPr lang="ru-RU" sz="1200" dirty="0"/>
                    </a:p>
                    <a:p>
                      <a:r>
                        <a:rPr lang="ru-RU" sz="1200" dirty="0"/>
                        <a:t>Наименование муниципальных программ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Уточненный план,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Исполнено,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</a:t>
                      </a:r>
                      <a:r>
                        <a:rPr lang="ru-RU" sz="1200" baseline="0" dirty="0"/>
                        <a:t> исполнения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301">
                <a:tc>
                  <a:txBody>
                    <a:bodyPr/>
                    <a:lstStyle/>
                    <a:p>
                      <a:r>
                        <a:rPr lang="ru-RU" sz="1200" dirty="0"/>
                        <a:t>«Обеспечение деятельности органов местного самоуправления Тяжинского муниципального округа»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125 432,63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124 011,93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98,88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139">
                <a:tc>
                  <a:txBody>
                    <a:bodyPr/>
                    <a:lstStyle/>
                    <a:p>
                      <a:r>
                        <a:rPr lang="ru-RU" sz="1200" dirty="0"/>
                        <a:t>«Социальная поддержка населения Тяжинского муниципального округа»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131 908,03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131 215,12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99,47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70">
                <a:tc>
                  <a:txBody>
                    <a:bodyPr/>
                    <a:lstStyle/>
                    <a:p>
                      <a:r>
                        <a:rPr lang="ru-RU" sz="1200" dirty="0"/>
                        <a:t> «Жилищная и социальная инфраструктура Тяжинского муниципального округа»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10 854,66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10 854,62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3429">
                <a:tc>
                  <a:txBody>
                    <a:bodyPr/>
                    <a:lstStyle/>
                    <a:p>
                      <a:r>
                        <a:rPr lang="ru-RU" sz="1200" dirty="0"/>
                        <a:t>«Жилищно-коммунальный и дорожный комплекс, энергосбережение и повышение </a:t>
                      </a:r>
                      <a:r>
                        <a:rPr lang="ru-RU" sz="1200" dirty="0" err="1"/>
                        <a:t>энергоэффективности</a:t>
                      </a:r>
                      <a:r>
                        <a:rPr lang="ru-RU" sz="1200" dirty="0"/>
                        <a:t> Тяжинского муниципального округа»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469 608,07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444 270,93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94,64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478">
                <a:tc>
                  <a:txBody>
                    <a:bodyPr/>
                    <a:lstStyle/>
                    <a:p>
                      <a:r>
                        <a:rPr lang="ru-RU" sz="1200" dirty="0"/>
                        <a:t>«Развитие системы образования Тяжинского муниципального округа»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973 417,15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959 707,47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98,59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243">
                <a:tc>
                  <a:txBody>
                    <a:bodyPr/>
                    <a:lstStyle/>
                    <a:p>
                      <a:r>
                        <a:rPr lang="ru-RU" sz="1200" dirty="0"/>
                        <a:t>«Молодежь и спорт Тяжинского муниципального округа»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2 141,69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2 141,69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857">
                <a:tc>
                  <a:txBody>
                    <a:bodyPr/>
                    <a:lstStyle/>
                    <a:p>
                      <a:r>
                        <a:rPr lang="ru-RU" sz="1200" dirty="0"/>
                        <a:t>«Культура Тяжинского муниципального округа»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222 792,31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218 201,86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97,94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r>
                        <a:rPr lang="ru-RU" sz="1200" dirty="0"/>
                        <a:t>«Пресса Тяжинского муниципального округа»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1 700,00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1 700,00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243">
                <a:tc>
                  <a:txBody>
                    <a:bodyPr/>
                    <a:lstStyle/>
                    <a:p>
                      <a:r>
                        <a:rPr lang="ru-RU" sz="1200" dirty="0"/>
                        <a:t>«Имущественный комплекс Тяжинского муниципального округа»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36 553,96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35 090,94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96,00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857">
                <a:tc>
                  <a:txBody>
                    <a:bodyPr/>
                    <a:lstStyle/>
                    <a:p>
                      <a:r>
                        <a:rPr lang="ru-RU" sz="1200" dirty="0"/>
                        <a:t>«Обеспечение безопасности населения. Профилактика правонарушений в Тяжинском муниципальном округе»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64 745,88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64 277,16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99,28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243">
                <a:tc>
                  <a:txBody>
                    <a:bodyPr/>
                    <a:lstStyle/>
                    <a:p>
                      <a:r>
                        <a:rPr lang="ru-RU" sz="1200" b="0" dirty="0"/>
                        <a:t>«Управление муниципальными финансами Тяжинского муниципального округа»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14 085,60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13 898,12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98,67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0438">
            <a:off x="7997631" y="662592"/>
            <a:ext cx="288703" cy="287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3110533"/>
              </p:ext>
            </p:extLst>
          </p:nvPr>
        </p:nvGraphicFramePr>
        <p:xfrm>
          <a:off x="312205" y="5157240"/>
          <a:ext cx="83215" cy="50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00" y="822963"/>
            <a:ext cx="756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n-lt"/>
              </a:rPr>
              <a:t>ИНФОРМАЦИЯ О РЕАЛИЗАЦИИ МУНИЦИПАЛЬНЫХ ПРОГРАММ в 2023 году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50" y="44531"/>
            <a:ext cx="1224170" cy="12241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322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00617"/>
              </p:ext>
            </p:extLst>
          </p:nvPr>
        </p:nvGraphicFramePr>
        <p:xfrm>
          <a:off x="314563" y="1268700"/>
          <a:ext cx="8586883" cy="36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2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7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090">
                <a:tc>
                  <a:txBody>
                    <a:bodyPr/>
                    <a:lstStyle/>
                    <a:p>
                      <a:endParaRPr lang="ru-RU" sz="1200" dirty="0"/>
                    </a:p>
                    <a:p>
                      <a:r>
                        <a:rPr lang="ru-RU" sz="1200" dirty="0"/>
                        <a:t>Наименование муниципальных программ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Уточненный план,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Исполнено,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</a:t>
                      </a:r>
                      <a:r>
                        <a:rPr lang="ru-RU" sz="1200" baseline="0" dirty="0"/>
                        <a:t> исполнения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40">
                <a:tc>
                  <a:txBody>
                    <a:bodyPr/>
                    <a:lstStyle/>
                    <a:p>
                      <a:r>
                        <a:rPr lang="ru-RU" sz="1200" dirty="0"/>
                        <a:t>«Информационное общество Тяжинского муниципального округа»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139">
                <a:tc>
                  <a:txBody>
                    <a:bodyPr/>
                    <a:lstStyle/>
                    <a:p>
                      <a:r>
                        <a:rPr lang="ru-RU" sz="1200" dirty="0"/>
                        <a:t>«Государственная поддержка агропромышленного комплекса и устойчивого развития сельских территорий  в Тяжинском муниципальном округе»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428,00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428,00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971">
                <a:tc>
                  <a:txBody>
                    <a:bodyPr/>
                    <a:lstStyle/>
                    <a:p>
                      <a:r>
                        <a:rPr lang="ru-RU" sz="1200" dirty="0"/>
                        <a:t>«Формирование современной городской среды Тяжинского муниципального округа»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4 971,47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4 971,47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r>
                        <a:rPr lang="ru-RU" sz="1200" dirty="0"/>
                        <a:t>"Укрепление общественного здоровья населения Тяжинского муниципального округа"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59,98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59,98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478">
                <a:tc>
                  <a:txBody>
                    <a:bodyPr/>
                    <a:lstStyle/>
                    <a:p>
                      <a:r>
                        <a:rPr lang="ru-RU" sz="1200" dirty="0"/>
                        <a:t>«Профилактика терроризма и экстремизма, минимизации и (или) ликвидации последствий проявлений терроризма и экстремизма, а также гармонизации межнациональных и межконфессиональных отношений в Тяжинском муниципальном округе»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28 700,22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28 686,29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99,95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930">
                <a:tc>
                  <a:txBody>
                    <a:bodyPr/>
                    <a:lstStyle/>
                    <a:p>
                      <a:r>
                        <a:rPr lang="ru-RU" sz="120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2 087 409,66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2 039 525,58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97,71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0438">
            <a:off x="7997631" y="662592"/>
            <a:ext cx="288703" cy="287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36245940"/>
              </p:ext>
            </p:extLst>
          </p:nvPr>
        </p:nvGraphicFramePr>
        <p:xfrm>
          <a:off x="312205" y="5157240"/>
          <a:ext cx="83215" cy="50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00" y="822963"/>
            <a:ext cx="756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n-lt"/>
              </a:rPr>
              <a:t>ИНФОРМАЦИЯ О РЕАЛИЗАЦИИ МУНИЦИПАЛЬНЫХ ПРОГРАММ в 2023 году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50" y="138037"/>
            <a:ext cx="1224170" cy="1058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67763"/>
              </p:ext>
            </p:extLst>
          </p:nvPr>
        </p:nvGraphicFramePr>
        <p:xfrm>
          <a:off x="2604214" y="4941210"/>
          <a:ext cx="6360396" cy="14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" name="Овал 6"/>
          <p:cNvSpPr/>
          <p:nvPr/>
        </p:nvSpPr>
        <p:spPr>
          <a:xfrm>
            <a:off x="4860040" y="5229250"/>
            <a:ext cx="2232310" cy="5040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2 075 693,25 (100%)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410" y="5013220"/>
            <a:ext cx="2376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+mn-lt"/>
              </a:rPr>
              <a:t>СТРУКТУРА СООТНОШЕНИЯ ИСПОЛНЕНИЯ ВСЕГО РАСХОДОВ НА ПРОГРАММНЫЕ И НЕПРОГРАММНЫЕ РАСХОДЫ (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ТЫС.РУб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842801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410" y="725466"/>
            <a:ext cx="7088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РЕАЛИЗАЦИИ НАЦИОНАЛЬНЫХ ПРОЕКТОВ</a:t>
            </a:r>
            <a:br>
              <a:rPr lang="ru-RU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440" y="1464130"/>
            <a:ext cx="8228102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EBDDC3"/>
              </a:buClr>
            </a:pPr>
            <a:endParaRPr lang="ru-RU" sz="1900" b="1" spc="50" dirty="0">
              <a:ln w="13335" cmpd="sng">
                <a:noFill/>
                <a:prstDash val="solid"/>
              </a:ln>
              <a:solidFill>
                <a:prstClr val="black"/>
              </a:solidFill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2543"/>
              </p:ext>
            </p:extLst>
          </p:nvPr>
        </p:nvGraphicFramePr>
        <p:xfrm>
          <a:off x="539440" y="1405900"/>
          <a:ext cx="6600070" cy="330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22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Наименование </a:t>
                      </a:r>
                    </a:p>
                    <a:p>
                      <a:r>
                        <a:rPr lang="ru-RU" sz="1200" dirty="0" smtClean="0"/>
                        <a:t>региональных проектов (в рамках реализации национальных</a:t>
                      </a:r>
                      <a:r>
                        <a:rPr lang="ru-RU" sz="1200" baseline="0" dirty="0" smtClean="0"/>
                        <a:t> проектов)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Уточненный план,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Исполнено, </a:t>
                      </a:r>
                      <a:r>
                        <a:rPr lang="ru-RU" sz="1200" dirty="0" err="1"/>
                        <a:t>тыс.руб</a:t>
                      </a:r>
                      <a:r>
                        <a:rPr lang="ru-RU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</a:t>
                      </a:r>
                      <a:r>
                        <a:rPr lang="ru-RU" sz="1200" baseline="0" dirty="0"/>
                        <a:t> исполнения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ru-RU" sz="1200" dirty="0"/>
                        <a:t>«Успех</a:t>
                      </a:r>
                      <a:r>
                        <a:rPr lang="ru-RU" sz="1200" baseline="0" dirty="0"/>
                        <a:t> каждого ребенка»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1 824,95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1 824,95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40">
                <a:tc>
                  <a:txBody>
                    <a:bodyPr/>
                    <a:lstStyle/>
                    <a:p>
                      <a:r>
                        <a:rPr lang="ru-RU" sz="1200" dirty="0"/>
                        <a:t>«Патриотическое воспитание»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554,83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544,26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98,09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«Формирование комфортной городской среды»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4 913,03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4 913,03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«Обеспечение устойчивого сокращения непригодного для проживания жилищного фонда»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2 671,48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2 671,48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«Финансовая поддержка семей при рождении детей»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1 865,00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1 864,01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99,95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«Старшее поколение»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1 984,30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1 984,30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13 813,59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13 802,03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99,92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18" y="2105807"/>
            <a:ext cx="1717268" cy="1265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78" y="3573020"/>
            <a:ext cx="1717268" cy="1132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18" y="4949753"/>
            <a:ext cx="1693560" cy="111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4" y="4967478"/>
            <a:ext cx="2121165" cy="109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80" y="4967478"/>
            <a:ext cx="1948790" cy="109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89" y="4967478"/>
            <a:ext cx="1872261" cy="109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78" y="839698"/>
            <a:ext cx="1717268" cy="1064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775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450" y="892062"/>
            <a:ext cx="504070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382" y="1464130"/>
            <a:ext cx="8353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EBDDC3"/>
              </a:buClr>
            </a:pPr>
            <a:endParaRPr lang="ru-RU" sz="1900" b="1" spc="50" dirty="0">
              <a:ln w="13335" cmpd="sng">
                <a:noFill/>
                <a:prstDash val="solid"/>
              </a:ln>
              <a:solidFill>
                <a:prstClr val="black"/>
              </a:solidFill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19" y="859981"/>
            <a:ext cx="182672" cy="22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450" y="1566022"/>
            <a:ext cx="45366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+mn-lt"/>
              </a:rPr>
              <a:t>ФИНАНСОВОЕ  УПРАВЛЕНИЕ  ТЯЖИНСКОГО МУНИЦИПАЛЬНОГО  ОКРУГА</a:t>
            </a:r>
          </a:p>
          <a:p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+mn-lt"/>
              </a:rPr>
              <a:t>АДРЕС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ru-RU" sz="1400" i="1" dirty="0">
                <a:solidFill>
                  <a:srgbClr val="EBDDC3">
                    <a:lumMod val="10000"/>
                  </a:srgbClr>
                </a:solidFill>
                <a:latin typeface="+mn-lt"/>
                <a:cs typeface="Times New Roman" pitchFamily="18" charset="0"/>
              </a:rPr>
              <a:t>652240, Кемеровская обл.- Кузбасс, </a:t>
            </a:r>
            <a:endParaRPr lang="ru-RU" sz="1400" i="1" dirty="0" smtClean="0">
              <a:solidFill>
                <a:srgbClr val="EBDDC3">
                  <a:lumMod val="10000"/>
                </a:srgbClr>
              </a:solidFill>
              <a:latin typeface="+mn-lt"/>
              <a:cs typeface="Times New Roman" pitchFamily="18" charset="0"/>
            </a:endParaRPr>
          </a:p>
          <a:p>
            <a:pPr lvl="0"/>
            <a:r>
              <a:rPr lang="ru-RU" sz="1400" i="1" dirty="0" err="1" smtClean="0">
                <a:solidFill>
                  <a:srgbClr val="EBDDC3">
                    <a:lumMod val="10000"/>
                  </a:srgbClr>
                </a:solidFill>
                <a:latin typeface="+mn-lt"/>
                <a:cs typeface="Times New Roman" pitchFamily="18" charset="0"/>
              </a:rPr>
              <a:t>пгт</a:t>
            </a:r>
            <a:r>
              <a:rPr lang="ru-RU" sz="1400" i="1" dirty="0">
                <a:solidFill>
                  <a:srgbClr val="EBDDC3">
                    <a:lumMod val="10000"/>
                  </a:srgbClr>
                </a:solidFill>
                <a:latin typeface="+mn-lt"/>
                <a:cs typeface="Times New Roman" pitchFamily="18" charset="0"/>
              </a:rPr>
              <a:t>. Тяжинский, </a:t>
            </a:r>
            <a:r>
              <a:rPr lang="ru-RU" sz="1400" i="1" dirty="0" err="1">
                <a:solidFill>
                  <a:srgbClr val="EBDDC3">
                    <a:lumMod val="10000"/>
                  </a:srgbClr>
                </a:solidFill>
                <a:latin typeface="+mn-lt"/>
                <a:cs typeface="Times New Roman" pitchFamily="18" charset="0"/>
              </a:rPr>
              <a:t>ул.Советская</a:t>
            </a:r>
            <a:r>
              <a:rPr lang="ru-RU" sz="1400" i="1" dirty="0">
                <a:solidFill>
                  <a:srgbClr val="EBDDC3">
                    <a:lumMod val="10000"/>
                  </a:srgbClr>
                </a:solidFill>
                <a:latin typeface="+mn-lt"/>
                <a:cs typeface="Times New Roman" pitchFamily="18" charset="0"/>
              </a:rPr>
              <a:t> , 1а  </a:t>
            </a:r>
          </a:p>
          <a:p>
            <a:pPr lvl="0"/>
            <a:endParaRPr lang="ru-RU" sz="1400" i="1" dirty="0">
              <a:solidFill>
                <a:srgbClr val="EBDDC3">
                  <a:lumMod val="10000"/>
                </a:srgbClr>
              </a:solidFill>
              <a:latin typeface="Century" panose="02040604050505020304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solidFill>
                  <a:srgbClr val="EBDDC3">
                    <a:lumMod val="10000"/>
                  </a:srgbClr>
                </a:solidFill>
                <a:latin typeface="Century" panose="02040604050505020304" pitchFamily="18" charset="0"/>
                <a:cs typeface="Times New Roman" pitchFamily="18" charset="0"/>
              </a:rPr>
              <a:t>ТЕЛЕФОН:</a:t>
            </a:r>
            <a:r>
              <a:rPr lang="ru-RU" sz="1400" dirty="0" smtClean="0">
                <a:solidFill>
                  <a:srgbClr val="EBDDC3">
                    <a:lumMod val="10000"/>
                  </a:srgbClr>
                </a:solidFill>
                <a:latin typeface="Century" panose="02040604050505020304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1400" i="1" dirty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ru-RU" sz="1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i="1" dirty="0">
                <a:solidFill>
                  <a:schemeClr val="bg1"/>
                </a:solidFill>
                <a:latin typeface="+mn-lt"/>
              </a:rPr>
              <a:t>Отдел бюджетного учета и отчетности  </a:t>
            </a:r>
          </a:p>
          <a:p>
            <a:pPr lvl="0"/>
            <a:r>
              <a:rPr lang="ru-RU" sz="1400" i="1" dirty="0">
                <a:solidFill>
                  <a:schemeClr val="bg1"/>
                </a:solidFill>
                <a:latin typeface="+mn-lt"/>
              </a:rPr>
              <a:t>  тел. 8 (38449) 2-73-93</a:t>
            </a:r>
          </a:p>
          <a:p>
            <a:pPr lvl="0"/>
            <a:r>
              <a:rPr lang="ru-RU" sz="1400" i="1" smtClean="0">
                <a:solidFill>
                  <a:schemeClr val="bg1"/>
                </a:solidFill>
                <a:latin typeface="+mn-lt"/>
              </a:rPr>
              <a:t> </a:t>
            </a:r>
            <a:endParaRPr lang="ru-RU" sz="1400" i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lvl="0"/>
            <a:r>
              <a:rPr lang="ru-RU" sz="1400" b="1" dirty="0">
                <a:solidFill>
                  <a:srgbClr val="EBDDC3">
                    <a:lumMod val="10000"/>
                  </a:srgbClr>
                </a:solidFill>
                <a:latin typeface="Century" panose="02040604050505020304" pitchFamily="18" charset="0"/>
                <a:cs typeface="Times New Roman" pitchFamily="18" charset="0"/>
              </a:rPr>
              <a:t>АДРЕС ЭЛЕКТРОННОЙ ПОЧТЫ</a:t>
            </a:r>
            <a:r>
              <a:rPr lang="ru-RU" sz="1400" dirty="0">
                <a:solidFill>
                  <a:srgbClr val="EBDDC3">
                    <a:lumMod val="10000"/>
                  </a:srgbClr>
                </a:solidFill>
                <a:latin typeface="Century" panose="02040604050505020304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solidFill>
                  <a:srgbClr val="EBDDC3">
                    <a:lumMod val="10000"/>
                  </a:srgbClr>
                </a:solidFill>
                <a:latin typeface="+mn-lt"/>
                <a:cs typeface="Times New Roman" pitchFamily="18" charset="0"/>
              </a:rPr>
              <a:t>tjnrf@ofukem.ru </a:t>
            </a:r>
          </a:p>
          <a:p>
            <a:pPr lvl="0"/>
            <a:endParaRPr lang="ru-RU" sz="1400" dirty="0">
              <a:solidFill>
                <a:srgbClr val="EBDDC3">
                  <a:lumMod val="10000"/>
                </a:srgbClr>
              </a:solidFill>
              <a:latin typeface="Century" panose="02040604050505020304" pitchFamily="18" charset="0"/>
              <a:cs typeface="Times New Roman" pitchFamily="18" charset="0"/>
            </a:endParaRPr>
          </a:p>
          <a:p>
            <a:pPr lvl="0"/>
            <a:r>
              <a:rPr lang="ru-RU" sz="1400" b="1" dirty="0">
                <a:solidFill>
                  <a:srgbClr val="EBDDC3">
                    <a:lumMod val="10000"/>
                  </a:srgbClr>
                </a:solidFill>
                <a:latin typeface="Century" panose="02040604050505020304" pitchFamily="18" charset="0"/>
                <a:cs typeface="Times New Roman" pitchFamily="18" charset="0"/>
              </a:rPr>
              <a:t>РЕЖИМ РАБОТЫ</a:t>
            </a:r>
            <a:r>
              <a:rPr lang="ru-RU" sz="1400" dirty="0">
                <a:solidFill>
                  <a:srgbClr val="EBDDC3">
                    <a:lumMod val="10000"/>
                  </a:srgbClr>
                </a:solidFill>
                <a:latin typeface="Century" panose="02040604050505020304" pitchFamily="18" charset="0"/>
                <a:cs typeface="Times New Roman" pitchFamily="18" charset="0"/>
              </a:rPr>
              <a:t>:    </a:t>
            </a:r>
            <a:r>
              <a:rPr lang="ru-RU" sz="1400" i="1" dirty="0">
                <a:solidFill>
                  <a:srgbClr val="EBDDC3">
                    <a:lumMod val="10000"/>
                  </a:srgbClr>
                </a:solidFill>
                <a:latin typeface="+mn-lt"/>
                <a:cs typeface="Times New Roman" pitchFamily="18" charset="0"/>
              </a:rPr>
              <a:t>с 8-30 до 17-30,                                                                                                                                           обед с 13-00 до 14-00 </a:t>
            </a:r>
          </a:p>
          <a:p>
            <a:pPr lvl="0"/>
            <a:endParaRPr lang="ru-RU" sz="1400" dirty="0">
              <a:solidFill>
                <a:srgbClr val="EBDDC3">
                  <a:lumMod val="10000"/>
                </a:srgbClr>
              </a:solidFill>
              <a:latin typeface="Century" panose="02040604050505020304" pitchFamily="18" charset="0"/>
              <a:cs typeface="Times New Roman" pitchFamily="18" charset="0"/>
            </a:endParaRPr>
          </a:p>
          <a:p>
            <a:pPr lvl="0"/>
            <a:r>
              <a:rPr lang="ru-RU" sz="1400" b="1" dirty="0">
                <a:solidFill>
                  <a:srgbClr val="EBDDC3">
                    <a:lumMod val="10000"/>
                  </a:srgbClr>
                </a:solidFill>
                <a:latin typeface="Century" panose="02040604050505020304" pitchFamily="18" charset="0"/>
                <a:cs typeface="Times New Roman" pitchFamily="18" charset="0"/>
              </a:rPr>
              <a:t>ВЫХОДНЫЕ ДНИ</a:t>
            </a:r>
            <a:r>
              <a:rPr lang="ru-RU" sz="1400" dirty="0">
                <a:solidFill>
                  <a:srgbClr val="EBDDC3">
                    <a:lumMod val="10000"/>
                  </a:srgbClr>
                </a:solidFill>
                <a:latin typeface="Century" panose="02040604050505020304" pitchFamily="18" charset="0"/>
                <a:cs typeface="Times New Roman" pitchFamily="18" charset="0"/>
              </a:rPr>
              <a:t>:   </a:t>
            </a:r>
            <a:r>
              <a:rPr lang="ru-RU" sz="1400" i="1" dirty="0">
                <a:solidFill>
                  <a:srgbClr val="EBDDC3">
                    <a:lumMod val="10000"/>
                  </a:srgbClr>
                </a:solidFill>
                <a:latin typeface="+mn-lt"/>
                <a:cs typeface="Times New Roman" pitchFamily="18" charset="0"/>
              </a:rPr>
              <a:t>суббота и  воскресенье</a:t>
            </a:r>
          </a:p>
          <a:p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56" y="56564"/>
            <a:ext cx="17922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471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382" y="725466"/>
            <a:ext cx="8353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382" y="1464130"/>
            <a:ext cx="8353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EBDDC3"/>
              </a:buClr>
            </a:pPr>
            <a:endParaRPr lang="ru-RU" sz="1900" b="1" spc="50" dirty="0">
              <a:ln w="13335" cmpd="sng">
                <a:noFill/>
                <a:prstDash val="solid"/>
              </a:ln>
              <a:solidFill>
                <a:prstClr val="black"/>
              </a:solidFill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241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00" y="789296"/>
            <a:ext cx="7705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ТМО </a:t>
            </a:r>
          </a:p>
        </p:txBody>
      </p:sp>
      <p:sp>
        <p:nvSpPr>
          <p:cNvPr id="6" name="Овал 5"/>
          <p:cNvSpPr/>
          <p:nvPr/>
        </p:nvSpPr>
        <p:spPr>
          <a:xfrm>
            <a:off x="467430" y="1844780"/>
            <a:ext cx="2880400" cy="2880400"/>
          </a:xfrm>
          <a:prstGeom prst="ellipse">
            <a:avLst/>
          </a:prstGeom>
          <a:solidFill>
            <a:srgbClr val="E7EFF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9" y="1340710"/>
            <a:ext cx="3972547" cy="496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6070" y="1528500"/>
            <a:ext cx="3384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  <a:r>
              <a:rPr lang="ru-RU" dirty="0">
                <a:solidFill>
                  <a:srgbClr val="001848"/>
                </a:solidFill>
                <a:latin typeface="+mn-lt"/>
              </a:rPr>
              <a:t>Площадь территории Тяжинского муниципального округа составляет 3 531 </a:t>
            </a:r>
            <a:r>
              <a:rPr lang="ru-RU" dirty="0" err="1">
                <a:solidFill>
                  <a:srgbClr val="001848"/>
                </a:solidFill>
                <a:latin typeface="+mn-lt"/>
              </a:rPr>
              <a:t>кв.м</a:t>
            </a:r>
            <a:r>
              <a:rPr lang="ru-RU" dirty="0">
                <a:solidFill>
                  <a:srgbClr val="001848"/>
                </a:solidFill>
                <a:latin typeface="+mn-lt"/>
              </a:rPr>
              <a:t>. </a:t>
            </a:r>
          </a:p>
          <a:p>
            <a:r>
              <a:rPr lang="ru-RU" dirty="0">
                <a:solidFill>
                  <a:srgbClr val="001848"/>
                </a:solidFill>
                <a:latin typeface="+mn-lt"/>
              </a:rPr>
              <a:t>   Численность населения на 01.01.2024 года  составляла  18 900 человек.</a:t>
            </a:r>
          </a:p>
          <a:p>
            <a:r>
              <a:rPr lang="ru-RU" dirty="0">
                <a:solidFill>
                  <a:srgbClr val="001848"/>
                </a:solidFill>
                <a:latin typeface="+mn-lt"/>
              </a:rPr>
              <a:t>   За 2023 год:</a:t>
            </a:r>
          </a:p>
          <a:p>
            <a:r>
              <a:rPr lang="ru-RU" dirty="0">
                <a:solidFill>
                  <a:srgbClr val="001848"/>
                </a:solidFill>
                <a:latin typeface="+mn-lt"/>
              </a:rPr>
              <a:t>-    родившихся - 120 человек,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1848"/>
                </a:solidFill>
                <a:latin typeface="+mn-lt"/>
              </a:rPr>
              <a:t>умерших  - 311 человек,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1848"/>
                </a:solidFill>
                <a:latin typeface="+mn-lt"/>
              </a:rPr>
              <a:t>естественная убыль – 191 человек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3784" y="1700760"/>
            <a:ext cx="13861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153E"/>
                </a:solidFill>
                <a:latin typeface="+mn-lt"/>
              </a:rPr>
              <a:t>Тяжинский округ</a:t>
            </a:r>
          </a:p>
          <a:p>
            <a:endParaRPr lang="ru-RU" sz="1500" b="1" dirty="0">
              <a:solidFill>
                <a:srgbClr val="00153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41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4"/>
            <a:ext cx="9144000" cy="687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382" y="725466"/>
            <a:ext cx="754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РАССМОТРЕНИЯ  И УТВЕРЖДЕНИЯ БЮДЖЕТНОЙ ОТЧЕТНОСТИ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382" y="1464130"/>
            <a:ext cx="8353160" cy="494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EBDDC3"/>
              </a:buClr>
            </a:pPr>
            <a:r>
              <a:rPr lang="ru-RU" sz="1900" b="1" spc="50" dirty="0">
                <a:ln w="13335" cmpd="sng">
                  <a:noFill/>
                  <a:prstDash val="solid"/>
                </a:ln>
                <a:solidFill>
                  <a:prstClr val="black"/>
                </a:solidFill>
                <a:latin typeface="+mn-lt"/>
                <a:cs typeface="Aharoni" panose="02010803020104030203" pitchFamily="2" charset="-79"/>
              </a:rPr>
              <a:t>Внешняя  проверка годового отчета об исполнении  бюджета  Тяжинского муниципального округа  за 2023 год проводится  Контрольно-счетной палатой Тяжинского муниципального округа.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EBDDC3"/>
              </a:buClr>
            </a:pPr>
            <a:r>
              <a:rPr lang="ru-RU" sz="1900" b="1" spc="50" dirty="0">
                <a:ln w="13335" cmpd="sng">
                  <a:noFill/>
                  <a:prstDash val="solid"/>
                </a:ln>
                <a:solidFill>
                  <a:prstClr val="black"/>
                </a:solidFill>
                <a:latin typeface="+mn-lt"/>
                <a:cs typeface="Aharoni" panose="02010803020104030203" pitchFamily="2" charset="-79"/>
              </a:rPr>
              <a:t>Результаты внешней проверки оформляются соответствующим заключением на годовой отчет об исполнении бюджета Тяжинского муниципального округа и направляются для рассмотрения в Совет народных депутатов Тяжинского муниципального округа. 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EBDDC3"/>
              </a:buClr>
            </a:pPr>
            <a:r>
              <a:rPr lang="ru-RU" sz="1900" b="1" dirty="0">
                <a:solidFill>
                  <a:srgbClr val="EBDDC3">
                    <a:lumMod val="10000"/>
                  </a:srgbClr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ru-RU" sz="1900" b="1" spc="50" dirty="0">
                <a:ln w="13335" cmpd="sng">
                  <a:noFill/>
                  <a:prstDash val="solid"/>
                </a:ln>
                <a:solidFill>
                  <a:prstClr val="black"/>
                </a:solidFill>
                <a:latin typeface="+mn-lt"/>
                <a:cs typeface="Aharoni" panose="02010803020104030203" pitchFamily="2" charset="-79"/>
              </a:rPr>
              <a:t>По проекту решения Совета народных депутатов Тяжинского муниципального округа «Об исполнении бюджета Тяжинского муниципального округа за 2023 год» проводятся публичные слушания.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EBDDC3"/>
              </a:buClr>
            </a:pPr>
            <a:r>
              <a:rPr lang="ru-RU" sz="1900" b="1" dirty="0">
                <a:solidFill>
                  <a:srgbClr val="EBDDC3">
                    <a:lumMod val="10000"/>
                  </a:srgbClr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ru-RU" sz="1900" b="1" spc="50" dirty="0">
                <a:ln w="13335" cmpd="sng">
                  <a:noFill/>
                  <a:prstDash val="solid"/>
                </a:ln>
                <a:solidFill>
                  <a:prstClr val="black"/>
                </a:solidFill>
                <a:latin typeface="+mn-lt"/>
                <a:cs typeface="Aharoni" panose="02010803020104030203" pitchFamily="2" charset="-79"/>
              </a:rPr>
              <a:t>Отчет об исполнении  бюджета Тяжинского муниципального округа  за 2023 год утверждается Решением Совета народных депутатов Тяжинского муниципального округа</a:t>
            </a:r>
            <a:r>
              <a:rPr lang="ru-RU" sz="1900" b="1" spc="50" dirty="0">
                <a:ln w="13335" cmpd="sng">
                  <a:noFill/>
                  <a:prstDash val="solid"/>
                </a:ln>
                <a:solidFill>
                  <a:prstClr val="black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370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4"/>
            <a:ext cx="9144000" cy="687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619" y="836640"/>
            <a:ext cx="8497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УЧРЕЖДЕНИЙ  ПРЕДСТАВЛЯЮЩИХ ОТЧЕТНОСТЬ  ОБ  ИСПОЛНЕНИИ  МЕСТНОГО  БЮДЖЕТА                       (49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 том числе </a:t>
            </a:r>
            <a:endParaRPr lang="ru-RU" sz="20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52895956"/>
              </p:ext>
            </p:extLst>
          </p:nvPr>
        </p:nvGraphicFramePr>
        <p:xfrm>
          <a:off x="467430" y="2132820"/>
          <a:ext cx="8209140" cy="396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756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6" y="0"/>
            <a:ext cx="9175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778" y="705842"/>
            <a:ext cx="6984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ПОНЯТИЯ, ИСПОЛЬЗУЕМЫЕ В ОТЧЕТЕ ДЛЯ ГРАЖДАН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17085110"/>
              </p:ext>
            </p:extLst>
          </p:nvPr>
        </p:nvGraphicFramePr>
        <p:xfrm>
          <a:off x="448355" y="1469940"/>
          <a:ext cx="5484729" cy="3519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Блок-схема: магнитный диск 12"/>
          <p:cNvSpPr/>
          <p:nvPr/>
        </p:nvSpPr>
        <p:spPr>
          <a:xfrm>
            <a:off x="6314991" y="1401417"/>
            <a:ext cx="2142298" cy="3497368"/>
          </a:xfrm>
          <a:prstGeom prst="flowChartMagneticDisk">
            <a:avLst/>
          </a:prstGeom>
          <a:solidFill>
            <a:srgbClr val="F2E5C6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730968" y="1700760"/>
            <a:ext cx="136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1848"/>
                </a:solidFill>
                <a:latin typeface="+mn-lt"/>
              </a:rPr>
              <a:t>Расходы бюджета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6923" y="2492870"/>
            <a:ext cx="20162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001848"/>
                </a:solidFill>
                <a:latin typeface="+mn-lt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73922" y="5125115"/>
            <a:ext cx="8156205" cy="129618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55470" y="5225488"/>
            <a:ext cx="756105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1848"/>
                </a:solidFill>
                <a:latin typeface="+mn-lt"/>
              </a:rPr>
              <a:t>Источники финансирования дефицита бюджета </a:t>
            </a:r>
            <a:r>
              <a:rPr lang="ru-RU" sz="1500" dirty="0">
                <a:solidFill>
                  <a:srgbClr val="001848"/>
                </a:solidFill>
                <a:latin typeface="+mn-lt"/>
              </a:rPr>
              <a:t>– поступление денежных средств в бюджет, направляемые на покрытие разницы, возникающей в результате превышения расходов бюджета над его доходами, и погашение ранее привлеченных долговых обязательств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982241" y="2552952"/>
            <a:ext cx="180023" cy="709180"/>
          </a:xfrm>
          <a:prstGeom prst="downArrow">
            <a:avLst>
              <a:gd name="adj1" fmla="val 711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20132262">
            <a:off x="3911430" y="3293054"/>
            <a:ext cx="507493" cy="188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527846">
            <a:off x="1834786" y="3324704"/>
            <a:ext cx="476724" cy="185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" y="28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66" y="813656"/>
            <a:ext cx="8553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ПОСТУПАЮЩИЕ В БЮДЖЕТ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5343515"/>
              </p:ext>
            </p:extLst>
          </p:nvPr>
        </p:nvGraphicFramePr>
        <p:xfrm>
          <a:off x="323410" y="1381356"/>
          <a:ext cx="3960550" cy="471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716020" y="2060810"/>
            <a:ext cx="4104570" cy="1152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20" y="3284980"/>
            <a:ext cx="4104570" cy="10081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20" y="4365129"/>
            <a:ext cx="4104570" cy="1164617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813667" y="2133077"/>
            <a:ext cx="367251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300" b="1" dirty="0">
                <a:solidFill>
                  <a:srgbClr val="EBDDC3">
                    <a:lumMod val="10000"/>
                  </a:srgbClr>
                </a:solidFill>
                <a:latin typeface="Cambria"/>
              </a:rPr>
              <a:t>-  Налог на доходы физических лиц</a:t>
            </a:r>
          </a:p>
          <a:p>
            <a:pPr lvl="0" algn="just"/>
            <a:r>
              <a:rPr lang="ru-RU" sz="1300" b="1" dirty="0">
                <a:solidFill>
                  <a:srgbClr val="EBDDC3">
                    <a:lumMod val="10000"/>
                  </a:srgbClr>
                </a:solidFill>
                <a:latin typeface="Cambria"/>
              </a:rPr>
              <a:t>-  Доходы от уплаты акцизов</a:t>
            </a:r>
          </a:p>
          <a:p>
            <a:pPr lvl="0" algn="just"/>
            <a:r>
              <a:rPr lang="ru-RU" sz="1300" b="1" dirty="0">
                <a:solidFill>
                  <a:srgbClr val="EBDDC3">
                    <a:lumMod val="10000"/>
                  </a:srgbClr>
                </a:solidFill>
                <a:latin typeface="Cambria"/>
              </a:rPr>
              <a:t>-  Налоги на совокупный доход</a:t>
            </a:r>
          </a:p>
          <a:p>
            <a:pPr lvl="0" algn="just"/>
            <a:r>
              <a:rPr lang="ru-RU" sz="1300" b="1" dirty="0">
                <a:solidFill>
                  <a:srgbClr val="EBDDC3">
                    <a:lumMod val="10000"/>
                  </a:srgbClr>
                </a:solidFill>
                <a:latin typeface="Cambria"/>
              </a:rPr>
              <a:t>-  Налоги на имущество</a:t>
            </a:r>
          </a:p>
          <a:p>
            <a:pPr lvl="0" algn="just"/>
            <a:r>
              <a:rPr lang="ru-RU" sz="1300" b="1" dirty="0">
                <a:solidFill>
                  <a:srgbClr val="EBDDC3">
                    <a:lumMod val="10000"/>
                  </a:srgbClr>
                </a:solidFill>
                <a:latin typeface="Cambria"/>
              </a:rPr>
              <a:t>-  Государственная  пошлина  и др.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8030" y="3356990"/>
            <a:ext cx="4032560" cy="892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just"/>
            <a:r>
              <a:rPr lang="ru-RU" sz="1300" b="1" dirty="0">
                <a:solidFill>
                  <a:srgbClr val="EBDDC3">
                    <a:lumMod val="10000"/>
                  </a:srgbClr>
                </a:solidFill>
                <a:latin typeface="Cambria"/>
              </a:rPr>
              <a:t>- Платежи в виде штрафов, санкций за нарушение законодательства</a:t>
            </a:r>
          </a:p>
          <a:p>
            <a:pPr lvl="0" algn="just"/>
            <a:r>
              <a:rPr lang="ru-RU" sz="1300" b="1" dirty="0">
                <a:solidFill>
                  <a:srgbClr val="EBDDC3">
                    <a:lumMod val="10000"/>
                  </a:srgbClr>
                </a:solidFill>
                <a:latin typeface="Cambria"/>
              </a:rPr>
              <a:t>-  Арендные платежи</a:t>
            </a:r>
          </a:p>
          <a:p>
            <a:pPr lvl="0" algn="just"/>
            <a:r>
              <a:rPr lang="ru-RU" sz="1300" b="1" dirty="0">
                <a:solidFill>
                  <a:srgbClr val="EBDDC3">
                    <a:lumMod val="10000"/>
                  </a:srgbClr>
                </a:solidFill>
                <a:latin typeface="Cambria"/>
              </a:rPr>
              <a:t>-  Доходы от продажи имущества и др.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0040" y="4437140"/>
            <a:ext cx="38165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300" b="1" dirty="0">
                <a:solidFill>
                  <a:srgbClr val="EBDDC3">
                    <a:lumMod val="10000"/>
                  </a:srgbClr>
                </a:solidFill>
                <a:latin typeface="Cambria"/>
              </a:rPr>
              <a:t>- Межбюджетные трансферты (дотация, субвенция, субсидии, иные межбюджетные трансферты </a:t>
            </a:r>
          </a:p>
          <a:p>
            <a:pPr lvl="0" algn="just"/>
            <a:r>
              <a:rPr lang="ru-RU" sz="1300" b="1" dirty="0">
                <a:solidFill>
                  <a:srgbClr val="EBDDC3">
                    <a:lumMod val="10000"/>
                  </a:srgbClr>
                </a:solidFill>
                <a:latin typeface="Cambria"/>
              </a:rPr>
              <a:t>- Безвозмездные перечисления от физических и юридических лиц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283960" y="2708900"/>
            <a:ext cx="432060" cy="14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283960" y="3717040"/>
            <a:ext cx="432060" cy="144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283960" y="4653170"/>
            <a:ext cx="432060" cy="117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6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" y="-21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924" y="919691"/>
            <a:ext cx="82496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ОСНОВНЫЕ ПОКАЗАТЕЛИ ИСПОЛНЕНИЯ БЮДЖЕТА ТЯЖИНСКОГО МУНИЦИПАЛЬНОГО ОКРУГА за 2023 год ПО СРАВНЕНИЮ с 2022 годом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649361"/>
              </p:ext>
            </p:extLst>
          </p:nvPr>
        </p:nvGraphicFramePr>
        <p:xfrm>
          <a:off x="700968" y="1844780"/>
          <a:ext cx="7461860" cy="414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2485"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  (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  (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исполнения к 2022 году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17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ДОХОДЫ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83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2 116 498,91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2 097 496,05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32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2 086 658,68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2 089 841,93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81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2 137 698,91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2 123 596,05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32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2 083 248,06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2 075 693,25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99,64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84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000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-21 200,00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-26 100,00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432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+ 3 410,62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+ 14 148,68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63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2" y="0"/>
            <a:ext cx="9179442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4608005" y="1196690"/>
            <a:ext cx="356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3E"/>
                </a:solidFill>
                <a:latin typeface="+mn-lt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90" y="836640"/>
            <a:ext cx="74890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ТЯЖИНСКОГО МУНИЦИПАЛЬНОГО ОКРУГА            за 2023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40607"/>
              </p:ext>
            </p:extLst>
          </p:nvPr>
        </p:nvGraphicFramePr>
        <p:xfrm>
          <a:off x="323410" y="1586640"/>
          <a:ext cx="8209140" cy="21851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20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2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8808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Наименование доходов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Уточненный план, </a:t>
                      </a:r>
                      <a:r>
                        <a:rPr lang="ru-RU" sz="1400" dirty="0" err="1"/>
                        <a:t>тыс.руб</a:t>
                      </a:r>
                      <a:r>
                        <a:rPr lang="ru-RU" sz="14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Исполнение, </a:t>
                      </a:r>
                      <a:r>
                        <a:rPr lang="ru-RU" sz="1400" dirty="0" err="1"/>
                        <a:t>тыс.руб</a:t>
                      </a:r>
                      <a:r>
                        <a:rPr lang="ru-RU" sz="14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</a:t>
                      </a:r>
                    </a:p>
                    <a:p>
                      <a:pPr algn="ctr"/>
                      <a:r>
                        <a:rPr lang="ru-RU" sz="1400" dirty="0"/>
                        <a:t>исполнения</a:t>
                      </a:r>
                    </a:p>
                    <a:p>
                      <a:pPr algn="ctr"/>
                      <a:r>
                        <a:rPr lang="ru-RU" sz="1400" dirty="0"/>
                        <a:t> к плану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Доля в общей сумме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348">
                <a:tc>
                  <a:txBody>
                    <a:bodyPr/>
                    <a:lstStyle/>
                    <a:p>
                      <a:r>
                        <a:rPr lang="ru-RU" sz="1400" dirty="0"/>
                        <a:t>Налоговые  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224 166,00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235 187,10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104.92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11,25%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010">
                <a:tc>
                  <a:txBody>
                    <a:bodyPr/>
                    <a:lstStyle/>
                    <a:p>
                      <a:r>
                        <a:rPr lang="ru-RU" sz="1400" dirty="0"/>
                        <a:t>Неналоговые 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69 699,30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71 740,68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102,93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3,43%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348">
                <a:tc>
                  <a:txBody>
                    <a:bodyPr/>
                    <a:lstStyle/>
                    <a:p>
                      <a:r>
                        <a:rPr lang="ru-RU" sz="1400" dirty="0"/>
                        <a:t>Безвозмездные поступления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1 803 630,75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1 782 914,15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98,85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85,31%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348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 доходов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/>
                        <a:t>2 097 496,05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2 089 841,93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99,64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94373859"/>
              </p:ext>
            </p:extLst>
          </p:nvPr>
        </p:nvGraphicFramePr>
        <p:xfrm>
          <a:off x="7920465" y="5013220"/>
          <a:ext cx="504070" cy="122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942474"/>
              </p:ext>
            </p:extLst>
          </p:nvPr>
        </p:nvGraphicFramePr>
        <p:xfrm>
          <a:off x="431425" y="3861060"/>
          <a:ext cx="8353160" cy="256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19" y="91445"/>
            <a:ext cx="1735913" cy="1234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438348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Другая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37130</TotalTime>
  <Words>2657</Words>
  <Application>Microsoft Office PowerPoint</Application>
  <PresentationFormat>Экран (4:3)</PresentationFormat>
  <Paragraphs>860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оОт</dc:title>
  <dc:creator>User</dc:creator>
  <cp:lastModifiedBy>Начальник ФУ ТМО</cp:lastModifiedBy>
  <cp:revision>2177</cp:revision>
  <cp:lastPrinted>2024-05-24T05:31:11Z</cp:lastPrinted>
  <dcterms:created xsi:type="dcterms:W3CDTF">2014-07-09T05:52:56Z</dcterms:created>
  <dcterms:modified xsi:type="dcterms:W3CDTF">2024-05-24T08:23:11Z</dcterms:modified>
</cp:coreProperties>
</file>